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Lst>
  <p:notesMasterIdLst>
    <p:notesMasterId r:id="rId121"/>
  </p:notesMasterIdLst>
  <p:handoutMasterIdLst>
    <p:handoutMasterId r:id="rId122"/>
  </p:handoutMasterIdLst>
  <p:sldIdLst>
    <p:sldId id="35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399" r:id="rId21"/>
    <p:sldId id="400" r:id="rId22"/>
    <p:sldId id="367" r:id="rId23"/>
    <p:sldId id="369" r:id="rId24"/>
    <p:sldId id="368" r:id="rId25"/>
    <p:sldId id="370" r:id="rId26"/>
    <p:sldId id="371" r:id="rId27"/>
    <p:sldId id="372" r:id="rId28"/>
    <p:sldId id="373" r:id="rId29"/>
    <p:sldId id="374" r:id="rId30"/>
    <p:sldId id="376" r:id="rId31"/>
    <p:sldId id="375" r:id="rId32"/>
    <p:sldId id="378" r:id="rId33"/>
    <p:sldId id="401" r:id="rId34"/>
    <p:sldId id="411" r:id="rId35"/>
    <p:sldId id="402" r:id="rId36"/>
    <p:sldId id="403" r:id="rId37"/>
    <p:sldId id="412" r:id="rId38"/>
    <p:sldId id="404" r:id="rId39"/>
    <p:sldId id="405" r:id="rId40"/>
    <p:sldId id="406" r:id="rId41"/>
    <p:sldId id="413" r:id="rId42"/>
    <p:sldId id="407" r:id="rId43"/>
    <p:sldId id="414" r:id="rId44"/>
    <p:sldId id="408" r:id="rId45"/>
    <p:sldId id="410" r:id="rId46"/>
    <p:sldId id="415" r:id="rId47"/>
    <p:sldId id="416" r:id="rId48"/>
    <p:sldId id="417" r:id="rId49"/>
    <p:sldId id="418" r:id="rId50"/>
    <p:sldId id="419" r:id="rId51"/>
    <p:sldId id="420" r:id="rId52"/>
    <p:sldId id="421" r:id="rId53"/>
    <p:sldId id="422" r:id="rId54"/>
    <p:sldId id="423" r:id="rId55"/>
    <p:sldId id="424" r:id="rId56"/>
    <p:sldId id="425" r:id="rId57"/>
    <p:sldId id="426" r:id="rId58"/>
    <p:sldId id="379" r:id="rId59"/>
    <p:sldId id="380" r:id="rId60"/>
    <p:sldId id="381" r:id="rId61"/>
    <p:sldId id="359" r:id="rId62"/>
    <p:sldId id="360" r:id="rId63"/>
    <p:sldId id="382" r:id="rId64"/>
    <p:sldId id="362" r:id="rId65"/>
    <p:sldId id="363" r:id="rId66"/>
    <p:sldId id="383" r:id="rId67"/>
    <p:sldId id="365" r:id="rId68"/>
    <p:sldId id="384" r:id="rId69"/>
    <p:sldId id="427" r:id="rId70"/>
    <p:sldId id="428" r:id="rId71"/>
    <p:sldId id="429" r:id="rId72"/>
    <p:sldId id="430" r:id="rId73"/>
    <p:sldId id="431" r:id="rId74"/>
    <p:sldId id="432" r:id="rId75"/>
    <p:sldId id="433" r:id="rId76"/>
    <p:sldId id="434" r:id="rId77"/>
    <p:sldId id="435" r:id="rId78"/>
    <p:sldId id="436" r:id="rId79"/>
    <p:sldId id="377" r:id="rId80"/>
    <p:sldId id="437" r:id="rId81"/>
    <p:sldId id="438" r:id="rId82"/>
    <p:sldId id="439" r:id="rId83"/>
    <p:sldId id="440" r:id="rId84"/>
    <p:sldId id="441" r:id="rId85"/>
    <p:sldId id="442" r:id="rId86"/>
    <p:sldId id="443" r:id="rId87"/>
    <p:sldId id="444" r:id="rId88"/>
    <p:sldId id="445" r:id="rId89"/>
    <p:sldId id="446" r:id="rId90"/>
    <p:sldId id="447" r:id="rId91"/>
    <p:sldId id="448" r:id="rId92"/>
    <p:sldId id="449" r:id="rId93"/>
    <p:sldId id="450" r:id="rId94"/>
    <p:sldId id="451" r:id="rId95"/>
    <p:sldId id="452" r:id="rId96"/>
    <p:sldId id="453" r:id="rId97"/>
    <p:sldId id="454" r:id="rId98"/>
    <p:sldId id="455" r:id="rId99"/>
    <p:sldId id="456" r:id="rId100"/>
    <p:sldId id="457" r:id="rId101"/>
    <p:sldId id="458" r:id="rId102"/>
    <p:sldId id="459" r:id="rId103"/>
    <p:sldId id="460" r:id="rId104"/>
    <p:sldId id="461" r:id="rId105"/>
    <p:sldId id="462" r:id="rId106"/>
    <p:sldId id="463" r:id="rId107"/>
    <p:sldId id="464" r:id="rId108"/>
    <p:sldId id="465" r:id="rId109"/>
    <p:sldId id="466" r:id="rId110"/>
    <p:sldId id="467" r:id="rId111"/>
    <p:sldId id="468" r:id="rId112"/>
    <p:sldId id="469" r:id="rId113"/>
    <p:sldId id="470" r:id="rId114"/>
    <p:sldId id="471" r:id="rId115"/>
    <p:sldId id="472" r:id="rId116"/>
    <p:sldId id="473" r:id="rId117"/>
    <p:sldId id="474" r:id="rId118"/>
    <p:sldId id="475" r:id="rId119"/>
    <p:sldId id="476" r:id="rId12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1" userDrawn="1">
          <p15:clr>
            <a:srgbClr val="A4A3A4"/>
          </p15:clr>
        </p15:guide>
        <p15:guide id="2" pos="272" userDrawn="1">
          <p15:clr>
            <a:srgbClr val="A4A3A4"/>
          </p15:clr>
        </p15:guide>
        <p15:guide id="3" orient="horz" pos="82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94125" autoAdjust="0"/>
  </p:normalViewPr>
  <p:slideViewPr>
    <p:cSldViewPr snapToGrid="0" snapToObjects="1">
      <p:cViewPr varScale="1">
        <p:scale>
          <a:sx n="63" d="100"/>
          <a:sy n="63" d="100"/>
        </p:scale>
        <p:origin x="1332" y="64"/>
      </p:cViewPr>
      <p:guideLst>
        <p:guide orient="horz" pos="981"/>
        <p:guide pos="272"/>
        <p:guide orient="horz" pos="82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4/9/2025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Structures for Adenine, Cytosine, Guanine, and Uracil are connected by 3 prime, 5 prime phosphodiester bonds, with a free 5 prime end and free 3 prime end. The 3 prime O H group of the sugar in one nucleotide bonds to the phosphate group on the 5 prime carbon in the next.</a:t>
            </a:r>
            <a:r>
              <a:rPr lang="en-IN" dirty="0"/>
              <a:t>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02801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H plus reacts with the top negative oxygen of the phosphate on the lower nucleotide and the hydrogen of the carbon 3 prime hydroxyl group of the sugar of the upper nucleotide, to get the water molecule. The 2 nucleotides are now bonded by a 3 prime 4 prime phosphodiester linkage, between the carbon 3 prime oxygen and the phosphorus.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37343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M P consists of 2 rings, each with 2 N atoms. The right, 6 sided ring is bonded to N H sub 2 at the uppermost angle. The 3 prime O H group of the sugar is bonded to a phosphate, which is bonded to the 5 prime carbon of the next sugar. This sugar is bonded to the single ring structure for C M P at the right, which has 2N atoms. The ring is double bonded to an O atom and single bonded to N H sub 2.</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5317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The D N A double helix has a sugar phosphate backbone represented by 2 ribbons spiraling together. The backbone is bonded together by adenine thymine base pairs and guanine cytosine base pairs. The 5 prime end of one chain is aligned with the 3 prime end of the other chain. </a:t>
            </a:r>
          </a:p>
          <a:p>
            <a:r>
              <a:rPr lang="en-IN" dirty="0"/>
              <a:t>• The adenine and thymine bases of 2 nucleotides are bonded by 2 hydrogen bonds. A hydrogen of the N H sub 2 group of adenine bonds with a carbonyl oxygen of thymine. A hydrogen bonded to a nitrogen in the 6 atom ring of adenine bonds with a nitrogen in the 6 atom ring of thymine. Each nucleotide has the sugar in the D N A chain. </a:t>
            </a:r>
          </a:p>
          <a:p>
            <a:r>
              <a:rPr lang="en-IN" dirty="0"/>
              <a:t>• The guanine and cytosine bases of 2 nucleotides are bonded by 3 hydrogen bonds. A hydrogen of the N H sub 2 group of guanine bonds with the carbonyl oxygen of cytosine. A hydrogen bonded to a nitrogen in the 6 atom ring of guanine bonds with a nitrogen in the 6 atom ring of cytosine. A hydrogen of the N H sub 2 group of cytosine bonds with the carbonyl oxygen of guanine. Each nucleotide has the sugar in the D N A chain.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47953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The D N A double helix has a sugar phosphate backbone represented by 2 ribbons spiraling together. The backbone is bonded together by adenine thymine base pairs and guanine cytosine base pairs. The 5 prime end of one chain is aligned with the 3 prime end of the other chain. </a:t>
            </a:r>
          </a:p>
          <a:p>
            <a:r>
              <a:rPr lang="en-IN" dirty="0"/>
              <a:t>• The adenine and thymine bases of 2 nucleotides are bonded by 2 hydrogen bonds. A hydrogen of the N H sub</a:t>
            </a:r>
            <a:r>
              <a:rPr lang="en-IN" baseline="0" dirty="0"/>
              <a:t> </a:t>
            </a:r>
            <a:r>
              <a:rPr lang="en-IN" dirty="0"/>
              <a:t>2 group of adenine bonds with a carbonyl oxygen of thymine. A hydrogen bonded to a nitrogen in the 6 atom ring of adenine bonds with a nitrogen in the 6 atom ring of thymine. Each nucleotide has the sugar in the D N A chain. </a:t>
            </a:r>
          </a:p>
          <a:p>
            <a:r>
              <a:rPr lang="en-IN" dirty="0"/>
              <a:t>The guanine and cytosine bases of 2 nucleotides are bonded by 3 hydrogen bonds. A hydrogen of the N H sub 2 group of guanine bonds with the carbonyl oxygen of cytosine. A hydrogen bonded to a nitrogen in the 6 atom ring of guanine bonds with a nitrogen in the 6 atom ring of cytosine. A hydrogen of the N H sub 2 group of cytosine bonds with the carbonyl oxygen of guanine. Each nucleotide has the sugar in the D N A chain.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8191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2 unbonded chains are now template strands, one with a 5 prime end and the other with a 3 prime end. Daughter D N A strands form on each template strand via new phosphodiester linkages. The leading strand forms on the 3 prime template strand. The leading strand is formed by adding nucleotides from the 3 prime end of the template toward the replication fork. The lagging strand forms on the 5 prime template strand, by adding nucleotides as Okazaki fragments.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22422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Ay. A 2 dimensional model of t R N A has a strand forming a t shape, with the 3 prime and 5 prime ends at the top. The 3 prime end begins as an acceptor stem, with bases A C C, from the 3 prime end. Hydrogen bonds between complementary bases form double stranded sections, as the 4 branches of the t shape. The lower 3 branches have loops at the ends. The bottom loop is an anticodon loop with a 3 nucleotide anticodon at the tip. </a:t>
            </a:r>
          </a:p>
          <a:p>
            <a:r>
              <a:rPr lang="en-IN" dirty="0"/>
              <a:t>• B. A model of R N A has the same acceptor stem and hydrogen bonds between sections. The shape has more twists forming an L shape, with the anticodon and anticodon loop at the end.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42</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7102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64105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Ay. A 2 dimensional model of t R N A has a strand forming a t shape, with the 3 prime and 5 prime ends at the top. The 3 prime end begins as an acceptor stem, with bases A C C, from the 3 prime end. Hydrogen bonds between complementary bases form double stranded sections, as the 4 branches of the t shape. The lower 3 branches have loops at the ends. The bottom loop is an anticodon loop with a 3 nucleotide anticodon at the tip. </a:t>
            </a:r>
          </a:p>
          <a:p>
            <a:r>
              <a:rPr lang="en-IN" dirty="0"/>
              <a:t>• B. A model of R N A has the same acceptor stem and hydrogen bonds between sections. The shape has more twists forming an L shape, with the anticodon and anticodon loop at the end.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5919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The table lists codons, as combinations of 3 bases, U, C, A, and G. The table has rows on the left for first base, columns for second base, and rows on the right for third base. Codons are </a:t>
            </a:r>
            <a:r>
              <a:rPr lang="en-IN" sz="1200" b="0" i="0" u="none" strike="noStrike" kern="1200" cap="none" dirty="0" err="1">
                <a:solidFill>
                  <a:schemeClr val="dk1"/>
                </a:solidFill>
                <a:effectLst/>
                <a:latin typeface="Arial"/>
                <a:ea typeface="Arial"/>
                <a:cs typeface="Arial"/>
                <a:sym typeface="Arial"/>
              </a:rPr>
              <a:t>labeled</a:t>
            </a:r>
            <a:r>
              <a:rPr lang="en-IN" sz="1200" b="0" i="0" u="none" strike="noStrike" kern="1200" cap="none" dirty="0">
                <a:solidFill>
                  <a:schemeClr val="dk1"/>
                </a:solidFill>
                <a:effectLst/>
                <a:latin typeface="Arial"/>
                <a:ea typeface="Arial"/>
                <a:cs typeface="Arial"/>
                <a:sym typeface="Arial"/>
              </a:rPr>
              <a:t> with the abbreviations of the amino acid they specify. The start codon is A U G. The stop codons are U A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U A G, and U G A. Start codon signals the initiation of a peptide chain. Stop codons signs the end of a peptide chain. Most amino acids have 4 codons, with the same first and second bases. The amino acids and their codons are as follows, listed down the columns of the second bases.</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Phenylalanine, P h e, F: U </a:t>
            </a:r>
            <a:r>
              <a:rPr lang="en-IN" sz="1200" b="0" i="0" u="none" strike="noStrike" kern="1200" cap="none" dirty="0" err="1">
                <a:solidFill>
                  <a:schemeClr val="dk1"/>
                </a:solidFill>
                <a:effectLst/>
                <a:latin typeface="Arial"/>
                <a:ea typeface="Arial"/>
                <a:cs typeface="Arial"/>
                <a:sym typeface="Arial"/>
              </a:rPr>
              <a:t>U</a:t>
            </a: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U</a:t>
            </a:r>
            <a:r>
              <a:rPr lang="en-IN" sz="1200" b="0" i="0" u="none" strike="noStrike" kern="1200" cap="none" dirty="0">
                <a:solidFill>
                  <a:schemeClr val="dk1"/>
                </a:solidFill>
                <a:effectLst/>
                <a:latin typeface="Arial"/>
                <a:ea typeface="Arial"/>
                <a:cs typeface="Arial"/>
                <a:sym typeface="Arial"/>
              </a:rPr>
              <a:t>, U </a:t>
            </a:r>
            <a:r>
              <a:rPr lang="en-IN" sz="1200" b="0" i="0" u="none" strike="noStrike" kern="1200" cap="none" dirty="0" err="1">
                <a:solidFill>
                  <a:schemeClr val="dk1"/>
                </a:solidFill>
                <a:effectLst/>
                <a:latin typeface="Arial"/>
                <a:ea typeface="Arial"/>
                <a:cs typeface="Arial"/>
                <a:sym typeface="Arial"/>
              </a:rPr>
              <a:t>U</a:t>
            </a:r>
            <a:r>
              <a:rPr lang="en-IN" sz="1200" b="0" i="0" u="none" strike="noStrike" kern="1200" cap="none" dirty="0">
                <a:solidFill>
                  <a:schemeClr val="dk1"/>
                </a:solidFill>
                <a:effectLst/>
                <a:latin typeface="Arial"/>
                <a:ea typeface="Arial"/>
                <a:cs typeface="Arial"/>
                <a:sym typeface="Arial"/>
              </a:rPr>
              <a:t> C.</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Leucine, L e u, L: U </a:t>
            </a:r>
            <a:r>
              <a:rPr lang="en-IN" sz="1200" b="0" i="0" u="none" strike="noStrike" kern="1200" cap="none" dirty="0" err="1">
                <a:solidFill>
                  <a:schemeClr val="dk1"/>
                </a:solidFill>
                <a:effectLst/>
                <a:latin typeface="Arial"/>
                <a:ea typeface="Arial"/>
                <a:cs typeface="Arial"/>
                <a:sym typeface="Arial"/>
              </a:rPr>
              <a:t>U</a:t>
            </a:r>
            <a:r>
              <a:rPr lang="en-IN" sz="1200" b="0" i="0" u="none" strike="noStrike" kern="1200" cap="none" dirty="0">
                <a:solidFill>
                  <a:schemeClr val="dk1"/>
                </a:solidFill>
                <a:effectLst/>
                <a:latin typeface="Arial"/>
                <a:ea typeface="Arial"/>
                <a:cs typeface="Arial"/>
                <a:sym typeface="Arial"/>
              </a:rPr>
              <a:t> A, U </a:t>
            </a:r>
            <a:r>
              <a:rPr lang="en-IN" sz="1200" b="0" i="0" u="none" strike="noStrike" kern="1200" cap="none" dirty="0" err="1">
                <a:solidFill>
                  <a:schemeClr val="dk1"/>
                </a:solidFill>
                <a:effectLst/>
                <a:latin typeface="Arial"/>
                <a:ea typeface="Arial"/>
                <a:cs typeface="Arial"/>
                <a:sym typeface="Arial"/>
              </a:rPr>
              <a:t>U</a:t>
            </a:r>
            <a:r>
              <a:rPr lang="en-IN" sz="1200" b="0" i="0" u="none" strike="noStrike" kern="1200" cap="none" dirty="0">
                <a:solidFill>
                  <a:schemeClr val="dk1"/>
                </a:solidFill>
                <a:effectLst/>
                <a:latin typeface="Arial"/>
                <a:ea typeface="Arial"/>
                <a:cs typeface="Arial"/>
                <a:sym typeface="Arial"/>
              </a:rPr>
              <a:t> G, C U </a:t>
            </a:r>
            <a:r>
              <a:rPr lang="en-IN" sz="1200" b="0" i="0" u="none" strike="noStrike" kern="1200" cap="none" dirty="0" err="1">
                <a:solidFill>
                  <a:schemeClr val="dk1"/>
                </a:solidFill>
                <a:effectLst/>
                <a:latin typeface="Arial"/>
                <a:ea typeface="Arial"/>
                <a:cs typeface="Arial"/>
                <a:sym typeface="Arial"/>
              </a:rPr>
              <a:t>U</a:t>
            </a:r>
            <a:r>
              <a:rPr lang="en-IN" sz="1200" b="0" i="0" u="none" strike="noStrike" kern="1200" cap="none" dirty="0">
                <a:solidFill>
                  <a:schemeClr val="dk1"/>
                </a:solidFill>
                <a:effectLst/>
                <a:latin typeface="Arial"/>
                <a:ea typeface="Arial"/>
                <a:cs typeface="Arial"/>
                <a:sym typeface="Arial"/>
              </a:rPr>
              <a:t>, C U C, C U A, C U G. </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Isoleucine, I l e, I: A U </a:t>
            </a:r>
            <a:r>
              <a:rPr lang="en-IN" sz="1200" b="0" i="0" u="none" strike="noStrike" kern="1200" cap="none" dirty="0" err="1">
                <a:solidFill>
                  <a:schemeClr val="dk1"/>
                </a:solidFill>
                <a:effectLst/>
                <a:latin typeface="Arial"/>
                <a:ea typeface="Arial"/>
                <a:cs typeface="Arial"/>
                <a:sym typeface="Arial"/>
              </a:rPr>
              <a:t>U</a:t>
            </a:r>
            <a:r>
              <a:rPr lang="en-IN" sz="1200" b="0" i="0" u="none" strike="noStrike" kern="1200" cap="none" dirty="0">
                <a:solidFill>
                  <a:schemeClr val="dk1"/>
                </a:solidFill>
                <a:effectLst/>
                <a:latin typeface="Arial"/>
                <a:ea typeface="Arial"/>
                <a:cs typeface="Arial"/>
                <a:sym typeface="Arial"/>
              </a:rPr>
              <a:t>, A U C, A U A.</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Methionine, Met, M. Start: A U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Valine, Val, V: G U </a:t>
            </a:r>
            <a:r>
              <a:rPr lang="en-IN" sz="1200" b="0" i="0" u="none" strike="noStrike" kern="1200" cap="none" dirty="0" err="1">
                <a:solidFill>
                  <a:schemeClr val="dk1"/>
                </a:solidFill>
                <a:effectLst/>
                <a:latin typeface="Arial"/>
                <a:ea typeface="Arial"/>
                <a:cs typeface="Arial"/>
                <a:sym typeface="Arial"/>
              </a:rPr>
              <a:t>U</a:t>
            </a:r>
            <a:r>
              <a:rPr lang="en-IN" sz="1200" b="0" i="0" u="none" strike="noStrike" kern="1200" cap="none" dirty="0">
                <a:solidFill>
                  <a:schemeClr val="dk1"/>
                </a:solidFill>
                <a:effectLst/>
                <a:latin typeface="Arial"/>
                <a:ea typeface="Arial"/>
                <a:cs typeface="Arial"/>
                <a:sym typeface="Arial"/>
              </a:rPr>
              <a:t>, G U C, G U A, G U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Serine, S e r, S: U C U, U C </a:t>
            </a:r>
            <a:r>
              <a:rPr lang="en-IN" sz="1200" b="0" i="0" u="none" strike="noStrike" kern="1200" cap="none" dirty="0" err="1">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U C A, U C G. Also, A G U, A G C.</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Proline</a:t>
            </a:r>
            <a:r>
              <a:rPr lang="en-IN" sz="1200" b="0" i="0" u="none" strike="noStrike" kern="1200" cap="none" dirty="0">
                <a:solidFill>
                  <a:schemeClr val="dk1"/>
                </a:solidFill>
                <a:effectLst/>
                <a:latin typeface="Arial"/>
                <a:ea typeface="Arial"/>
                <a:cs typeface="Arial"/>
                <a:sym typeface="Arial"/>
              </a:rPr>
              <a:t>, Pro P: C </a:t>
            </a:r>
            <a:r>
              <a:rPr lang="en-IN" sz="1200" b="0" i="0" u="none" strike="noStrike" kern="1200" cap="none" dirty="0" err="1">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U, C </a:t>
            </a:r>
            <a:r>
              <a:rPr lang="en-IN" sz="1200" b="0" i="0" u="none" strike="noStrike" kern="1200" cap="none" dirty="0" err="1">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C </a:t>
            </a:r>
            <a:r>
              <a:rPr lang="en-IN" sz="1200" b="0" i="0" u="none" strike="noStrike" kern="1200" cap="none" dirty="0" err="1">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A, C </a:t>
            </a:r>
            <a:r>
              <a:rPr lang="en-IN" sz="1200" b="0" i="0" u="none" strike="noStrike" kern="1200" cap="none" dirty="0" err="1">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Threonine, T h r, T: A C U, A C </a:t>
            </a:r>
            <a:r>
              <a:rPr lang="en-IN" sz="1200" b="0" i="0" u="none" strike="noStrike" kern="1200" cap="none" dirty="0" err="1">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A C A, A C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Alanine, A l a, A: G C U, G C </a:t>
            </a:r>
            <a:r>
              <a:rPr lang="en-IN" sz="1200" b="0" i="0" u="none" strike="noStrike" kern="1200" cap="none" dirty="0" err="1">
                <a:solidFill>
                  <a:schemeClr val="dk1"/>
                </a:solidFill>
                <a:effectLst/>
                <a:latin typeface="Arial"/>
                <a:ea typeface="Arial"/>
                <a:cs typeface="Arial"/>
                <a:sym typeface="Arial"/>
              </a:rPr>
              <a:t>C</a:t>
            </a:r>
            <a:r>
              <a:rPr lang="en-IN" sz="1200" b="0" i="0" u="none" strike="noStrike" kern="1200" cap="none" dirty="0">
                <a:solidFill>
                  <a:schemeClr val="dk1"/>
                </a:solidFill>
                <a:effectLst/>
                <a:latin typeface="Arial"/>
                <a:ea typeface="Arial"/>
                <a:cs typeface="Arial"/>
                <a:sym typeface="Arial"/>
              </a:rPr>
              <a:t>, G C A, G C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Tyrosine, T y r, Y: U A U, U A C.</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Stop: U A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U A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Histidine, H </a:t>
            </a:r>
            <a:r>
              <a:rPr lang="en-IN" sz="1200" b="0" i="0" u="none" strike="noStrike" kern="1200" cap="none" dirty="0" err="1">
                <a:solidFill>
                  <a:schemeClr val="dk1"/>
                </a:solidFill>
                <a:effectLst/>
                <a:latin typeface="Arial"/>
                <a:ea typeface="Arial"/>
                <a:cs typeface="Arial"/>
                <a:sym typeface="Arial"/>
              </a:rPr>
              <a:t>i</a:t>
            </a:r>
            <a:r>
              <a:rPr lang="en-IN" sz="1200" b="0" i="0" u="none" strike="noStrike" kern="1200" cap="none" dirty="0">
                <a:solidFill>
                  <a:schemeClr val="dk1"/>
                </a:solidFill>
                <a:effectLst/>
                <a:latin typeface="Arial"/>
                <a:ea typeface="Arial"/>
                <a:cs typeface="Arial"/>
                <a:sym typeface="Arial"/>
              </a:rPr>
              <a:t> s, H: C A U, C A C.</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Glutamine, G l n, Q: C A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C A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Asparagine, A s n, N: A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U, A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C.</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Lysine, L y s, K: A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A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Aspartic acid, A s p, D: G A U, G A C.</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Glutamic acid, G l u, E: G A </a:t>
            </a:r>
            <a:r>
              <a:rPr lang="en-IN" sz="1200" b="0" i="0" u="none" strike="noStrike" kern="1200" cap="none" dirty="0" err="1">
                <a:solidFill>
                  <a:schemeClr val="dk1"/>
                </a:solidFill>
                <a:effectLst/>
                <a:latin typeface="Arial"/>
                <a:ea typeface="Arial"/>
                <a:cs typeface="Arial"/>
                <a:sym typeface="Arial"/>
              </a:rPr>
              <a:t>A</a:t>
            </a:r>
            <a:r>
              <a:rPr lang="en-IN" sz="1200" b="0" i="0" u="none" strike="noStrike" kern="1200" cap="none" dirty="0">
                <a:solidFill>
                  <a:schemeClr val="dk1"/>
                </a:solidFill>
                <a:effectLst/>
                <a:latin typeface="Arial"/>
                <a:ea typeface="Arial"/>
                <a:cs typeface="Arial"/>
                <a:sym typeface="Arial"/>
              </a:rPr>
              <a:t>, G A G.</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Cysteine, C y s, C: U G U, U G C.</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Stop: U G A.</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Tryptophan, </a:t>
            </a:r>
            <a:r>
              <a:rPr lang="en-IN" sz="1200" b="0" i="0" u="none" strike="noStrike" kern="1200" cap="none" dirty="0" err="1">
                <a:solidFill>
                  <a:schemeClr val="dk1"/>
                </a:solidFill>
                <a:effectLst/>
                <a:latin typeface="Arial"/>
                <a:ea typeface="Arial"/>
                <a:cs typeface="Arial"/>
                <a:sym typeface="Arial"/>
              </a:rPr>
              <a:t>Tr</a:t>
            </a:r>
            <a:r>
              <a:rPr lang="en-IN" sz="1200" b="0" i="0" u="none" strike="noStrike" kern="1200" cap="none" dirty="0">
                <a:solidFill>
                  <a:schemeClr val="dk1"/>
                </a:solidFill>
                <a:effectLst/>
                <a:latin typeface="Arial"/>
                <a:ea typeface="Arial"/>
                <a:cs typeface="Arial"/>
                <a:sym typeface="Arial"/>
              </a:rPr>
              <a:t> p, W: U G </a:t>
            </a:r>
            <a:r>
              <a:rPr lang="en-IN" sz="1200" b="0" i="0" u="none" strike="noStrike" kern="1200" cap="none" dirty="0" err="1">
                <a:solidFill>
                  <a:schemeClr val="dk1"/>
                </a:solidFill>
                <a:effectLst/>
                <a:latin typeface="Arial"/>
                <a:ea typeface="Arial"/>
                <a:cs typeface="Arial"/>
                <a:sym typeface="Arial"/>
              </a:rPr>
              <a:t>G</a:t>
            </a:r>
            <a:r>
              <a:rPr lang="en-IN" sz="1200" b="0" i="0" u="none" strike="noStrike" kern="1200" cap="none" dirty="0">
                <a:solidFill>
                  <a:schemeClr val="dk1"/>
                </a:solidFill>
                <a:effectLst/>
                <a:latin typeface="Arial"/>
                <a:ea typeface="Arial"/>
                <a:cs typeface="Arial"/>
                <a:sym typeface="Arial"/>
              </a:rPr>
              <a:t>.</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Arginine, A r g, R: C G U, C G C, C G A, C G </a:t>
            </a:r>
            <a:r>
              <a:rPr lang="en-IN" sz="1200" b="0" i="0" u="none" strike="noStrike" kern="1200" cap="none" dirty="0" err="1">
                <a:solidFill>
                  <a:schemeClr val="dk1"/>
                </a:solidFill>
                <a:effectLst/>
                <a:latin typeface="Arial"/>
                <a:ea typeface="Arial"/>
                <a:cs typeface="Arial"/>
                <a:sym typeface="Arial"/>
              </a:rPr>
              <a:t>G</a:t>
            </a:r>
            <a:r>
              <a:rPr lang="en-IN" sz="1200" b="0" i="0" u="none" strike="noStrike" kern="1200" cap="none" dirty="0">
                <a:solidFill>
                  <a:schemeClr val="dk1"/>
                </a:solidFill>
                <a:effectLst/>
                <a:latin typeface="Arial"/>
                <a:ea typeface="Arial"/>
                <a:cs typeface="Arial"/>
                <a:sym typeface="Arial"/>
              </a:rPr>
              <a:t>. Also, A G A, A G </a:t>
            </a:r>
            <a:r>
              <a:rPr lang="en-IN" sz="1200" b="0" i="0" u="none" strike="noStrike" kern="1200" cap="none" dirty="0" err="1">
                <a:solidFill>
                  <a:schemeClr val="dk1"/>
                </a:solidFill>
                <a:effectLst/>
                <a:latin typeface="Arial"/>
                <a:ea typeface="Arial"/>
                <a:cs typeface="Arial"/>
                <a:sym typeface="Arial"/>
              </a:rPr>
              <a:t>G</a:t>
            </a:r>
            <a:r>
              <a:rPr lang="en-IN" sz="1200" b="0" i="0" u="none" strike="noStrike" kern="1200" cap="none" dirty="0">
                <a:solidFill>
                  <a:schemeClr val="dk1"/>
                </a:solidFill>
                <a:effectLst/>
                <a:latin typeface="Arial"/>
                <a:ea typeface="Arial"/>
                <a:cs typeface="Arial"/>
                <a:sym typeface="Arial"/>
              </a:rPr>
              <a:t>.</a:t>
            </a:r>
            <a:br>
              <a:rPr lang="en-IN" sz="1200" b="0" i="0" u="none" strike="noStrike" kern="1200" cap="none" dirty="0">
                <a:solidFill>
                  <a:schemeClr val="dk1"/>
                </a:solidFill>
                <a:effectLst/>
                <a:latin typeface="Arial"/>
                <a:ea typeface="Arial"/>
                <a:cs typeface="Arial"/>
                <a:sym typeface="Arial"/>
              </a:rPr>
            </a:br>
            <a:r>
              <a:rPr lang="en-IN" sz="1200" b="0" i="0" u="none" strike="noStrike" kern="1200" cap="none" dirty="0">
                <a:solidFill>
                  <a:schemeClr val="dk1"/>
                </a:solidFill>
                <a:effectLst/>
                <a:latin typeface="Arial"/>
                <a:ea typeface="Arial"/>
                <a:cs typeface="Arial"/>
                <a:sym typeface="Arial"/>
              </a:rPr>
              <a:t>• Glycine, G l y, G: G </a:t>
            </a:r>
            <a:r>
              <a:rPr lang="en-IN" sz="1200" b="0" i="0" u="none" strike="noStrike" kern="1200" cap="none" dirty="0" err="1">
                <a:solidFill>
                  <a:schemeClr val="dk1"/>
                </a:solidFill>
                <a:effectLst/>
                <a:latin typeface="Arial"/>
                <a:ea typeface="Arial"/>
                <a:cs typeface="Arial"/>
                <a:sym typeface="Arial"/>
              </a:rPr>
              <a:t>G</a:t>
            </a:r>
            <a:r>
              <a:rPr lang="en-IN" sz="1200" b="0" i="0" u="none" strike="noStrike" kern="1200" cap="none" dirty="0">
                <a:solidFill>
                  <a:schemeClr val="dk1"/>
                </a:solidFill>
                <a:effectLst/>
                <a:latin typeface="Arial"/>
                <a:ea typeface="Arial"/>
                <a:cs typeface="Arial"/>
                <a:sym typeface="Arial"/>
              </a:rPr>
              <a:t> U, G </a:t>
            </a:r>
            <a:r>
              <a:rPr lang="en-IN" sz="1200" b="0" i="0" u="none" strike="noStrike" kern="1200" cap="none" dirty="0" err="1">
                <a:solidFill>
                  <a:schemeClr val="dk1"/>
                </a:solidFill>
                <a:effectLst/>
                <a:latin typeface="Arial"/>
                <a:ea typeface="Arial"/>
                <a:cs typeface="Arial"/>
                <a:sym typeface="Arial"/>
              </a:rPr>
              <a:t>G</a:t>
            </a:r>
            <a:r>
              <a:rPr lang="en-IN" sz="1200" b="0" i="0" u="none" strike="noStrike" kern="1200" cap="none" dirty="0">
                <a:solidFill>
                  <a:schemeClr val="dk1"/>
                </a:solidFill>
                <a:effectLst/>
                <a:latin typeface="Arial"/>
                <a:ea typeface="Arial"/>
                <a:cs typeface="Arial"/>
                <a:sym typeface="Arial"/>
              </a:rPr>
              <a:t> C, G </a:t>
            </a:r>
            <a:r>
              <a:rPr lang="en-IN" sz="1200" b="0" i="0" u="none" strike="noStrike" kern="1200" cap="none" dirty="0" err="1">
                <a:solidFill>
                  <a:schemeClr val="dk1"/>
                </a:solidFill>
                <a:effectLst/>
                <a:latin typeface="Arial"/>
                <a:ea typeface="Arial"/>
                <a:cs typeface="Arial"/>
                <a:sym typeface="Arial"/>
              </a:rPr>
              <a:t>G</a:t>
            </a:r>
            <a:r>
              <a:rPr lang="en-IN" sz="1200" b="0" i="0" u="none" strike="noStrike" kern="1200" cap="none" dirty="0">
                <a:solidFill>
                  <a:schemeClr val="dk1"/>
                </a:solidFill>
                <a:effectLst/>
                <a:latin typeface="Arial"/>
                <a:ea typeface="Arial"/>
                <a:cs typeface="Arial"/>
                <a:sym typeface="Arial"/>
              </a:rPr>
              <a:t> A, G </a:t>
            </a:r>
            <a:r>
              <a:rPr lang="en-IN" sz="1200" b="0" i="0" u="none" strike="noStrike" kern="1200" cap="none" dirty="0" err="1">
                <a:solidFill>
                  <a:schemeClr val="dk1"/>
                </a:solidFill>
                <a:effectLst/>
                <a:latin typeface="Arial"/>
                <a:ea typeface="Arial"/>
                <a:cs typeface="Arial"/>
                <a:sym typeface="Arial"/>
              </a:rPr>
              <a:t>G</a:t>
            </a: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G</a:t>
            </a:r>
            <a:r>
              <a:rPr lang="en-IN" sz="1200" b="0" i="0" u="none" strike="noStrike" kern="1200" cap="none" dirty="0">
                <a:solidFill>
                  <a:schemeClr val="dk1"/>
                </a:solidFill>
                <a:effectLst/>
                <a:latin typeface="Arial"/>
                <a:ea typeface="Arial"/>
                <a:cs typeface="Arial"/>
                <a:sym typeface="Arial"/>
              </a:rPr>
              <a:t>.</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2295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Carbon 1 prime is bonded to a base. The base is a 6 atom ring with 4 carbons and 2 nitrogen atoms, with the top right atom as nitrogen and the bottom atom a nitrogen bonded to the sugar. Carbon 4 prime of the sugar is bonded to carbon 5 prime above, which is bonded to an oxygen bonded to a phosphorus. The phosphorus is double bonded to an oxygen and single bonded to 2 negative oxygens.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439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1. m R N A is made on a D N A template by R N A polymerase. This occurs in the nucleus, the site of transcription.</a:t>
            </a:r>
          </a:p>
          <a:p>
            <a:r>
              <a:rPr lang="en-IN" dirty="0"/>
              <a:t>2. m R N A leaves the nucleus through the nuclear membrane, attaches to a ribosome, and begins the translation process. </a:t>
            </a:r>
          </a:p>
          <a:p>
            <a:r>
              <a:rPr lang="en-IN" dirty="0"/>
              <a:t>3. t R N A activation occurs when the correct amino acid is attached to each t R N A. This occurs in the cytosol, the site of translation.</a:t>
            </a:r>
          </a:p>
          <a:p>
            <a:r>
              <a:rPr lang="en-IN" dirty="0"/>
              <a:t>4. As the ribosome moves along the m R N A, a new amino acid forms a peptide bond to the growing protein chain, or polypeptide chain.</a:t>
            </a:r>
          </a:p>
          <a:p>
            <a:r>
              <a:rPr lang="en-IN" dirty="0"/>
              <a:t>5. t R N A reenters the pool of free t R N A, ready to be recharged with a new amino acid via a peptide bond.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52493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Translation then creates an amino acid sequence using the m R N A strand, ending with a stop codon. An example shows the following resulting sequence. M e t, L y s, P h e, G y l, stop.</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27819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For instance, the substitution of C by T in the D N A changes an m R N A codon from G G C, which produces glycine, to A G C, which produces serine. The example sequence that results is as follows. M e t, L y s, P h e, S e r, stop.</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81</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31353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codon the original base was part of and all of the following codons are changed, producing different amino acids. There is now no stop codon, so the amino acid sequence is longer. The example sequence that results is as follows. M e t, L y s, L e u, A l a.</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82</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86254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codon the original base was part of and all of the following codons are changed, producing different amino acids. There is now no stop codon. The example sequence that results is as follows. M e t, L y s, L e u, T r p, L e u.</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08439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plasmids are isolated from the cell and a restriction enzyme cuts the plasmids in 2 locations, creating 2 pieces of the plasmid. The free ends of the plasmid pieces are called the sticky ends. Ligase joins the sticky ends of 1 piece and the sticky ends of a gene obtained from donor D N A using the same restriction enzyme. The new plasmids are inserted back into the cell, creating bacterium with recombinant D N A plasmid. This new gene is replicated, and these cloned cells produce new proteins such as enzymes or hormones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54667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First, the virus infects, or enters, a host cell. </a:t>
            </a:r>
          </a:p>
          <a:p>
            <a:r>
              <a:rPr lang="en-IN" dirty="0"/>
              <a:t>• Second, the viral D N A is replicated within the nucleus of the cell. </a:t>
            </a:r>
          </a:p>
          <a:p>
            <a:r>
              <a:rPr lang="en-IN" dirty="0"/>
              <a:t>• Third, the cellular enzymes produced make viral proteins and viral D N A, which assemble into new viruses.</a:t>
            </a:r>
          </a:p>
          <a:p>
            <a:r>
              <a:rPr lang="en-IN" dirty="0"/>
              <a:t>• Fourth, the new virus is released from the infected cell.</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48201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If the virus enters the cell, reverse transcriptase uses the viral R N A to create viral D N A. Reverse transcriptase can be inhibited by A Z T and d d I. The viral D N A is formed into a circle called provirus. The provirus enters the host cell nucleus and is inserted into the host cell D N A. The D N A is transcribed, to get m R N A and viral R N A. The m R N A is used to create proteins, such as protease. Protease, which can be inhibited by protease inhibitors, exits the cell with the viral R N A as a new virus.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93115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That ring is single bonded to a hexagonal ring with 1 double bond and 2 nitrogens. Position 1 is double bonded to O. Position 2 is N, single bond, H. Position 3 is double bonded to O. Position 4 is N. Position 6 is single bonded to C H sub 3.</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53704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Nucleic acids are D N A and R N A. </a:t>
            </a:r>
          </a:p>
          <a:p>
            <a:r>
              <a:rPr lang="en-IN" dirty="0"/>
              <a:t>• D N A contains deoxynucleotides, A, T, G, and C, arranged as a double helix with complementary base pairs A T, and G C, with an order called genetic code. </a:t>
            </a:r>
          </a:p>
          <a:p>
            <a:r>
              <a:rPr lang="en-IN" dirty="0"/>
              <a:t>• R N A. contains nucleotides A, U, G, and C, with three types, m R N A, t R N A, and r R N A. </a:t>
            </a:r>
          </a:p>
          <a:p>
            <a:r>
              <a:rPr lang="en-IN" dirty="0"/>
              <a:t>• m R N A has triplets of bases called codons. Protein synthesis uses codons. Codons are specific for amino acids. </a:t>
            </a:r>
          </a:p>
          <a:p>
            <a:r>
              <a:rPr lang="en-IN" dirty="0"/>
              <a:t>• t R N A places the proper amino acids to produce a protein, using r R N A. Some proteins are used in transcription and translation.</a:t>
            </a:r>
          </a:p>
          <a:p>
            <a:r>
              <a:rPr lang="en-IN" dirty="0"/>
              <a:t>• Changes in a base in codons cause mutations, such as point mutation, deletion mutation, and insertion mutation. These mutations can lead to genetic disease. </a:t>
            </a:r>
          </a:p>
          <a:p>
            <a:r>
              <a:rPr lang="en-IN" dirty="0"/>
              <a:t>• Viruses contain D N A and R N A. R N A uses reverse transcriptase, and is reproduced using cellular material.</a:t>
            </a:r>
          </a:p>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115</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4512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Position 2 and position 4 each have an N. Purine is a pentagonal ring and a hexagonal ring bonded along one side. The pentagonal ring has 2 N atoms and 1 of them is single bonded to H. The hexagonal has N at positions 2 and 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0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Pyrimidine is a 6 carbon ring with alternating double bonds. The top right and bottom atoms are nitrogen atoms, and the remaining 4 atoms are carbons. </a:t>
            </a:r>
          </a:p>
          <a:p>
            <a:r>
              <a:rPr lang="en-IN" dirty="0"/>
              <a:t>• The pyrimidine base cytosine is in D N A and R N A. The structure is the 6 atom ring with 2 nitrogen atoms and 4 carbons. The top nitrogen is bonded to an N H sub 2 group and the bottom right carbon is part of a carbonyl group. </a:t>
            </a:r>
          </a:p>
          <a:p>
            <a:r>
              <a:rPr lang="en-IN" dirty="0"/>
              <a:t>• The pyrimidine base thymine is in D N A. The structure is the 6 atom ring with the top and bottom right carbons part of carbonyl groups, and the top left carbon bonded to a methyl group. </a:t>
            </a:r>
          </a:p>
          <a:p>
            <a:r>
              <a:rPr lang="en-IN" dirty="0"/>
              <a:t>• Purine contains 2 fused rings. One ring has the same structure as pyrimidine. The other ring, to the left of the first, has 5 atoms. Two atoms are nitrogen atoms adjacent to the fused carbons, and the third atom is a carbon. One nitrogen is double bonded to the third carbon and the other nitrogen is bonded to a side hydrogen. </a:t>
            </a:r>
          </a:p>
          <a:p>
            <a:r>
              <a:rPr lang="en-IN" dirty="0"/>
              <a:t>• The purine base adenine is in D N A and R N A. The structure is the 2 fused rings, with the top carbon of the 6 atom ring bonded to an N H sub 2 group. </a:t>
            </a:r>
          </a:p>
          <a:p>
            <a:r>
              <a:rPr lang="en-IN" dirty="0"/>
              <a:t>• The purine base guanine is in D N A and R N A. The structure is the 2 fused rings with the bottom right carbon of the 6 atom ring bonded to an N H sub 2 group.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959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Ribose includes a 5 atom ring with 4 carbons and 1 oxygen. Carbon 1 prime is bonded to a hydroxyl group above and carbons 2 prime and 3 prime are each bonded to a hydroxyl group below. Carbon 4 prime is bonded to carbon 5 prime above, which is bonded to a hydroxyl group. Deoxyribose has a similar structure, with no oxygen bonded to carbon 2 prime.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882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hydroxyl group from the sugar and the hydrogen bonded to the nitrogen in the base form the water molecule.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599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Two nucleotides include the adenine base. Adenosine monophosphate, A M P, has the ribose sugar, while deoxyadenosine monophosphate, d A M P, has the deoxyribose sugar. Two nucleotides include the guanine base. Guanosine monophosphate, G M P, has the ribose sugar, while deoxy guanosine monophosphate, d G M P, has the deoxyribose sugar. Two nucleotides include the cytosine base. Cytidine monophosphate, C M P, has the ribose sugar, while deoxycytidine monophosphate, d C M P, has the deoxyribose sugar. One nucleotide has the uridine base: uridine monophosphate, U M P, with the ribose sugar. One nucleotide has the thymidine base: deoxythymidine monophosphate, or d T M P, with the deoxyribose sugar.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5976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5 sided ring has 1 double bond at the upper left, adjacent to an N atom. A second N atom occupies the lower left position in the ring, single bonded to an H atom. The 6 sided ring has 3 double bonds, with 2 adjacent to N atoms which occupy the upper right and lowermost positions in the ring. The uppermost angle is single bonded to N H sub 2.</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047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5 sided ring has 1 double bond at the upper left, adjacent to an N atom. A second N atom occupies the lower left position in the ring, single bonded to an H atom. The 6 sided ring has 3 double bonds, with 2 adjacent to N atoms which occupy the upper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8461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748269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40142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110155"/>
            <a:ext cx="8229600" cy="44547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55875"/>
            <a:ext cx="8232775" cy="444500"/>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00375"/>
            <a:ext cx="8232775" cy="446088"/>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46463"/>
            <a:ext cx="8232775"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903663"/>
            <a:ext cx="8232775"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395788"/>
            <a:ext cx="8232775"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841875"/>
            <a:ext cx="8232775"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251450"/>
            <a:ext cx="8232775"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697538"/>
            <a:ext cx="8232775" cy="350837"/>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8372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4208585" cy="40142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110155"/>
            <a:ext cx="4208585" cy="44547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55875"/>
            <a:ext cx="4210209" cy="444500"/>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00375"/>
            <a:ext cx="4210209" cy="446088"/>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46463"/>
            <a:ext cx="4210209"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903663"/>
            <a:ext cx="4210209"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395788"/>
            <a:ext cx="4210209"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841875"/>
            <a:ext cx="4210209"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251450"/>
            <a:ext cx="4210209"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697538"/>
            <a:ext cx="4210209" cy="350837"/>
          </a:xfrm>
        </p:spPr>
        <p:txBody>
          <a:bodyPr/>
          <a:lstStyle>
            <a:lvl1pPr indent="-255600">
              <a:defRPr sz="2400">
                <a:latin typeface="+mn-lt"/>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23"/>
          </p:nvPr>
        </p:nvSpPr>
        <p:spPr>
          <a:xfrm>
            <a:off x="5029200" y="1555750"/>
            <a:ext cx="3440113" cy="4016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4"/>
          </p:nvPr>
        </p:nvSpPr>
        <p:spPr>
          <a:xfrm>
            <a:off x="5029200" y="2109788"/>
            <a:ext cx="3440113"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5"/>
          </p:nvPr>
        </p:nvSpPr>
        <p:spPr>
          <a:xfrm>
            <a:off x="5029200" y="2649538"/>
            <a:ext cx="3440113"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p:cNvSpPr>
            <a:spLocks noGrp="1"/>
          </p:cNvSpPr>
          <p:nvPr>
            <p:ph sz="quarter" idx="26"/>
          </p:nvPr>
        </p:nvSpPr>
        <p:spPr>
          <a:xfrm>
            <a:off x="5029200" y="3000375"/>
            <a:ext cx="3440113"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7"/>
          </p:nvPr>
        </p:nvSpPr>
        <p:spPr>
          <a:xfrm>
            <a:off x="5029200" y="3446463"/>
            <a:ext cx="3440113"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8"/>
          </p:nvPr>
        </p:nvSpPr>
        <p:spPr>
          <a:xfrm>
            <a:off x="5029200" y="3903663"/>
            <a:ext cx="3440113" cy="3984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9"/>
          </p:nvPr>
        </p:nvSpPr>
        <p:spPr>
          <a:xfrm>
            <a:off x="5029200" y="4395788"/>
            <a:ext cx="3440113"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0"/>
          </p:nvPr>
        </p:nvSpPr>
        <p:spPr>
          <a:xfrm>
            <a:off x="5029200" y="4841875"/>
            <a:ext cx="3440113"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1"/>
          </p:nvPr>
        </p:nvSpPr>
        <p:spPr>
          <a:xfrm>
            <a:off x="5029200" y="5251450"/>
            <a:ext cx="3440113"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2" name="Content Placeholder 31"/>
          <p:cNvSpPr>
            <a:spLocks noGrp="1"/>
          </p:cNvSpPr>
          <p:nvPr>
            <p:ph sz="quarter" idx="32"/>
          </p:nvPr>
        </p:nvSpPr>
        <p:spPr>
          <a:xfrm>
            <a:off x="5029200" y="5697538"/>
            <a:ext cx="3440113"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8040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463657D3-0029-4FB6-A24C-CAB832988B4E}"/>
              </a:ext>
            </a:extLst>
          </p:cNvPr>
          <p:cNvPicPr>
            <a:picLocks noChangeAspect="1"/>
          </p:cNvPicPr>
          <p:nvPr userDrawn="1"/>
        </p:nvPicPr>
        <p:blipFill>
          <a:blip r:embed="rId19"/>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90" r:id="rId4"/>
    <p:sldLayoutId id="2147483691" r:id="rId5"/>
    <p:sldLayoutId id="2147483679" r:id="rId6"/>
    <p:sldLayoutId id="2147483677" r:id="rId7"/>
    <p:sldLayoutId id="2147483678" r:id="rId8"/>
    <p:sldLayoutId id="2147483687" r:id="rId9"/>
    <p:sldLayoutId id="2147483686" r:id="rId10"/>
    <p:sldLayoutId id="2147483688" r:id="rId11"/>
    <p:sldLayoutId id="2147483689" r:id="rId12"/>
    <p:sldLayoutId id="2147483681" r:id="rId13"/>
    <p:sldLayoutId id="2147483671" r:id="rId14"/>
    <p:sldLayoutId id="2147483680" r:id="rId15"/>
    <p:sldLayoutId id="2147483656" r:id="rId16"/>
    <p:sldLayoutId id="21474836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20.wmf"/><Relationship Id="rId5" Type="http://schemas.openxmlformats.org/officeDocument/2006/relationships/oleObject" Target="../embeddings/oleObject8.bin"/><Relationship Id="rId4" Type="http://schemas.openxmlformats.org/officeDocument/2006/relationships/image" Target="../media/image19.w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22.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image" Target="../media/image23.wmf"/><Relationship Id="rId5" Type="http://schemas.openxmlformats.org/officeDocument/2006/relationships/oleObject" Target="../embeddings/oleObject13.bin"/><Relationship Id="rId4" Type="http://schemas.openxmlformats.org/officeDocument/2006/relationships/image" Target="../media/image22.wmf"/><Relationship Id="rId9" Type="http://schemas.openxmlformats.org/officeDocument/2006/relationships/image" Target="../media/image24.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25.png"/><Relationship Id="rId5" Type="http://schemas.openxmlformats.org/officeDocument/2006/relationships/image" Target="../media/image22.wmf"/><Relationship Id="rId4" Type="http://schemas.openxmlformats.org/officeDocument/2006/relationships/oleObject" Target="../embeddings/oleObject16.bin"/></Relationships>
</file>

<file path=ppt/slides/_rels/slide24.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27.wmf"/><Relationship Id="rId5" Type="http://schemas.openxmlformats.org/officeDocument/2006/relationships/oleObject" Target="../embeddings/oleObject18.bin"/><Relationship Id="rId4" Type="http://schemas.openxmlformats.org/officeDocument/2006/relationships/image" Target="../media/image26.wmf"/><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31.wmf"/><Relationship Id="rId5" Type="http://schemas.openxmlformats.org/officeDocument/2006/relationships/oleObject" Target="../embeddings/oleObject21.bin"/><Relationship Id="rId4" Type="http://schemas.openxmlformats.org/officeDocument/2006/relationships/image" Target="../media/image30.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31.wmf"/><Relationship Id="rId5" Type="http://schemas.openxmlformats.org/officeDocument/2006/relationships/oleObject" Target="../embeddings/oleObject23.bin"/><Relationship Id="rId4" Type="http://schemas.openxmlformats.org/officeDocument/2006/relationships/image" Target="../media/image30.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33.wmf"/><Relationship Id="rId5" Type="http://schemas.openxmlformats.org/officeDocument/2006/relationships/oleObject" Target="../embeddings/oleObject25.bin"/><Relationship Id="rId4" Type="http://schemas.openxmlformats.org/officeDocument/2006/relationships/image" Target="../media/image32.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oleObject" Target="../embeddings/oleObject27.bin"/><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33.wmf"/><Relationship Id="rId5" Type="http://schemas.openxmlformats.org/officeDocument/2006/relationships/oleObject" Target="../embeddings/oleObject26.bin"/><Relationship Id="rId4" Type="http://schemas.openxmlformats.org/officeDocument/2006/relationships/image" Target="../media/image32.wmf"/></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36.wmf"/><Relationship Id="rId5" Type="http://schemas.openxmlformats.org/officeDocument/2006/relationships/oleObject" Target="../embeddings/oleObject29.bin"/><Relationship Id="rId4" Type="http://schemas.openxmlformats.org/officeDocument/2006/relationships/image" Target="../media/image35.wmf"/></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image" Target="../media/image45.wmf"/><Relationship Id="rId5" Type="http://schemas.openxmlformats.org/officeDocument/2006/relationships/oleObject" Target="../embeddings/oleObject31.bin"/><Relationship Id="rId4" Type="http://schemas.openxmlformats.org/officeDocument/2006/relationships/image" Target="../media/image44.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45.wmf"/><Relationship Id="rId5" Type="http://schemas.openxmlformats.org/officeDocument/2006/relationships/oleObject" Target="../embeddings/oleObject31.bin"/><Relationship Id="rId4" Type="http://schemas.openxmlformats.org/officeDocument/2006/relationships/image" Target="../media/image44.wmf"/></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48.png"/><Relationship Id="rId5" Type="http://schemas.openxmlformats.org/officeDocument/2006/relationships/image" Target="../media/image47.wmf"/><Relationship Id="rId4" Type="http://schemas.openxmlformats.org/officeDocument/2006/relationships/oleObject" Target="../embeddings/oleObject32.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54.wmf"/><Relationship Id="rId5" Type="http://schemas.openxmlformats.org/officeDocument/2006/relationships/oleObject" Target="../embeddings/oleObject34.bin"/><Relationship Id="rId10" Type="http://schemas.openxmlformats.org/officeDocument/2006/relationships/image" Target="../media/image56.wmf"/><Relationship Id="rId4" Type="http://schemas.openxmlformats.org/officeDocument/2006/relationships/image" Target="../media/image53.wmf"/><Relationship Id="rId9" Type="http://schemas.openxmlformats.org/officeDocument/2006/relationships/oleObject" Target="../embeddings/oleObject36.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4.xml"/><Relationship Id="rId1" Type="http://schemas.openxmlformats.org/officeDocument/2006/relationships/vmlDrawing" Target="../drawings/vmlDrawing19.vml"/><Relationship Id="rId5" Type="http://schemas.openxmlformats.org/officeDocument/2006/relationships/image" Target="../media/image57.png"/><Relationship Id="rId4" Type="http://schemas.openxmlformats.org/officeDocument/2006/relationships/image" Target="../media/image53.wmf"/></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37.bin"/><Relationship Id="rId7" Type="http://schemas.openxmlformats.org/officeDocument/2006/relationships/oleObject" Target="../embeddings/oleObject39.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63.wmf"/><Relationship Id="rId5" Type="http://schemas.openxmlformats.org/officeDocument/2006/relationships/oleObject" Target="../embeddings/oleObject38.bin"/><Relationship Id="rId4" Type="http://schemas.openxmlformats.org/officeDocument/2006/relationships/image" Target="../media/image62.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66.wmf"/><Relationship Id="rId5" Type="http://schemas.openxmlformats.org/officeDocument/2006/relationships/oleObject" Target="../embeddings/oleObject41.bin"/><Relationship Id="rId4" Type="http://schemas.openxmlformats.org/officeDocument/2006/relationships/image" Target="../media/image65.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68.jpg"/><Relationship Id="rId4" Type="http://schemas.openxmlformats.org/officeDocument/2006/relationships/image" Target="../media/image67.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image" Target="../media/image72.wmf"/><Relationship Id="rId5" Type="http://schemas.openxmlformats.org/officeDocument/2006/relationships/oleObject" Target="../embeddings/oleObject44.bin"/><Relationship Id="rId4" Type="http://schemas.openxmlformats.org/officeDocument/2006/relationships/image" Target="../media/image71.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3.xml"/><Relationship Id="rId1" Type="http://schemas.openxmlformats.org/officeDocument/2006/relationships/vmlDrawing" Target="../drawings/vmlDrawing24.vml"/><Relationship Id="rId4" Type="http://schemas.openxmlformats.org/officeDocument/2006/relationships/image" Target="../media/image73.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8.xml"/><Relationship Id="rId1" Type="http://schemas.openxmlformats.org/officeDocument/2006/relationships/vmlDrawing" Target="../drawings/vmlDrawing25.vml"/><Relationship Id="rId4" Type="http://schemas.openxmlformats.org/officeDocument/2006/relationships/image" Target="../media/image74.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7.bin"/><Relationship Id="rId7" Type="http://schemas.openxmlformats.org/officeDocument/2006/relationships/image" Target="../media/image76.png"/><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image" Target="../media/image75.wmf"/><Relationship Id="rId5" Type="http://schemas.openxmlformats.org/officeDocument/2006/relationships/oleObject" Target="../embeddings/oleObject48.bin"/><Relationship Id="rId4" Type="http://schemas.openxmlformats.org/officeDocument/2006/relationships/image" Target="../media/image74.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image" Target="../media/image11.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3.xml"/><Relationship Id="rId1" Type="http://schemas.openxmlformats.org/officeDocument/2006/relationships/vmlDrawing" Target="../drawings/vmlDrawing27.vml"/><Relationship Id="rId4" Type="http://schemas.openxmlformats.org/officeDocument/2006/relationships/image" Target="../media/image85.wmf"/></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17</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Nucleic Acids and Protein Synthesis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463657D3-0029-4FB6-A24C-CAB832988B4E}"/>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Nucleotides </a:t>
            </a:r>
            <a:r>
              <a:rPr lang="en-IN" sz="2000" b="0" dirty="0"/>
              <a:t>(2 of 2)</a:t>
            </a:r>
            <a:endParaRPr lang="en-IN" dirty="0"/>
          </a:p>
        </p:txBody>
      </p:sp>
      <p:sp>
        <p:nvSpPr>
          <p:cNvPr id="3" name="Content Placeholder 2"/>
          <p:cNvSpPr>
            <a:spLocks noGrp="1"/>
          </p:cNvSpPr>
          <p:nvPr>
            <p:ph sz="quarter" idx="13"/>
          </p:nvPr>
        </p:nvSpPr>
        <p:spPr>
          <a:xfrm>
            <a:off x="457199" y="1556327"/>
            <a:ext cx="8246533" cy="1198748"/>
          </a:xfrm>
        </p:spPr>
        <p:txBody>
          <a:bodyPr/>
          <a:lstStyle/>
          <a:p>
            <a:pPr marL="432" indent="0">
              <a:buNone/>
            </a:pPr>
            <a:r>
              <a:rPr lang="en-US" sz="2400" dirty="0"/>
              <a:t>The nucleotides of R</a:t>
            </a:r>
            <a:r>
              <a:rPr lang="en-US" sz="200" dirty="0"/>
              <a:t> </a:t>
            </a:r>
            <a:r>
              <a:rPr lang="en-US" sz="2400" dirty="0"/>
              <a:t>N</a:t>
            </a:r>
            <a:r>
              <a:rPr lang="en-US" sz="200" dirty="0"/>
              <a:t> </a:t>
            </a:r>
            <a:r>
              <a:rPr lang="en-US" sz="2400" dirty="0"/>
              <a:t>A are identical to those of D</a:t>
            </a:r>
            <a:r>
              <a:rPr lang="en-US" sz="200" dirty="0"/>
              <a:t> </a:t>
            </a:r>
            <a:r>
              <a:rPr lang="en-US" sz="2400" dirty="0"/>
              <a:t>N</a:t>
            </a:r>
            <a:r>
              <a:rPr lang="en-US" sz="200" dirty="0"/>
              <a:t> </a:t>
            </a:r>
            <a:r>
              <a:rPr lang="en-US" sz="2400" dirty="0"/>
              <a:t>A, except in D</a:t>
            </a:r>
            <a:r>
              <a:rPr lang="en-US" sz="200" dirty="0"/>
              <a:t> </a:t>
            </a:r>
            <a:r>
              <a:rPr lang="en-US" sz="2400" dirty="0"/>
              <a:t>N</a:t>
            </a:r>
            <a:r>
              <a:rPr lang="en-US" sz="200" dirty="0"/>
              <a:t> </a:t>
            </a:r>
            <a:r>
              <a:rPr lang="en-US" sz="2400" dirty="0"/>
              <a:t>A the sugar is deoxyribose and deoxythymidine replaces uridine.</a:t>
            </a:r>
            <a:endParaRPr lang="en-IN" sz="2400" dirty="0"/>
          </a:p>
        </p:txBody>
      </p:sp>
      <p:pic>
        <p:nvPicPr>
          <p:cNvPr id="5" name="Content Placeholder 4" descr="Nucleotides each consist of a sugar bonded to a phosphate and to a base.  For long description in Notes pane, press F6.">
            <a:extLst>
              <a:ext uri="{FF2B5EF4-FFF2-40B4-BE49-F238E27FC236}">
                <a16:creationId xmlns:a16="http://schemas.microsoft.com/office/drawing/2014/main" id="{BB94A0FE-7206-4B0D-9150-AD0CB27F0A09}"/>
              </a:ext>
            </a:extLst>
          </p:cNvPr>
          <p:cNvPicPr>
            <a:picLocks noGrp="1" noChangeAspect="1"/>
          </p:cNvPicPr>
          <p:nvPr>
            <p:ph sz="quarter" idx="14"/>
          </p:nvPr>
        </p:nvPicPr>
        <p:blipFill>
          <a:blip r:embed="rId3"/>
          <a:stretch>
            <a:fillRect/>
          </a:stretch>
        </p:blipFill>
        <p:spPr>
          <a:xfrm>
            <a:off x="1423975" y="2889044"/>
            <a:ext cx="6296051" cy="3391886"/>
          </a:xfrm>
          <a:prstGeom prst="rect">
            <a:avLst/>
          </a:prstGeom>
        </p:spPr>
      </p:pic>
    </p:spTree>
    <p:extLst>
      <p:ext uri="{BB962C8B-B14F-4D97-AF65-F5344CB8AC3E}">
        <p14:creationId xmlns:p14="http://schemas.microsoft.com/office/powerpoint/2010/main" val="8820853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98CD-9591-4182-9E3B-A0D122994AC9}"/>
              </a:ext>
            </a:extLst>
          </p:cNvPr>
          <p:cNvSpPr>
            <a:spLocks noGrp="1"/>
          </p:cNvSpPr>
          <p:nvPr>
            <p:ph type="title"/>
          </p:nvPr>
        </p:nvSpPr>
        <p:spPr/>
        <p:txBody>
          <a:bodyPr/>
          <a:lstStyle/>
          <a:p>
            <a:r>
              <a:rPr lang="en-IN" dirty="0"/>
              <a:t>Solution</a:t>
            </a:r>
          </a:p>
        </p:txBody>
      </p:sp>
      <p:sp>
        <p:nvSpPr>
          <p:cNvPr id="3" name="Content Placeholder 2">
            <a:extLst>
              <a:ext uri="{FF2B5EF4-FFF2-40B4-BE49-F238E27FC236}">
                <a16:creationId xmlns:a16="http://schemas.microsoft.com/office/drawing/2014/main" id="{974247B8-3AA0-4503-BE59-B174CACC76B4}"/>
              </a:ext>
            </a:extLst>
          </p:cNvPr>
          <p:cNvSpPr>
            <a:spLocks noGrp="1"/>
          </p:cNvSpPr>
          <p:nvPr>
            <p:ph sz="quarter" idx="13"/>
          </p:nvPr>
        </p:nvSpPr>
        <p:spPr>
          <a:xfrm>
            <a:off x="457200" y="1556327"/>
            <a:ext cx="8229600" cy="464497"/>
          </a:xfrm>
        </p:spPr>
        <p:txBody>
          <a:bodyPr/>
          <a:lstStyle/>
          <a:p>
            <a:pPr marL="432" indent="0">
              <a:buNone/>
            </a:pPr>
            <a:r>
              <a:rPr lang="en-US" sz="2400" dirty="0"/>
              <a:t>Recombinant D</a:t>
            </a:r>
            <a:r>
              <a:rPr lang="en-US" sz="100" dirty="0"/>
              <a:t> </a:t>
            </a:r>
            <a:r>
              <a:rPr lang="en-US" sz="2400" dirty="0"/>
              <a:t>N</a:t>
            </a:r>
            <a:r>
              <a:rPr lang="en-US" sz="100" dirty="0"/>
              <a:t> </a:t>
            </a:r>
            <a:r>
              <a:rPr lang="en-US" sz="2400" dirty="0"/>
              <a:t>A technology requires the use of</a:t>
            </a:r>
          </a:p>
        </p:txBody>
      </p:sp>
      <p:sp>
        <p:nvSpPr>
          <p:cNvPr id="4" name="Content Placeholder 3"/>
          <p:cNvSpPr>
            <a:spLocks noGrp="1"/>
          </p:cNvSpPr>
          <p:nvPr>
            <p:ph sz="quarter" idx="14"/>
          </p:nvPr>
        </p:nvSpPr>
        <p:spPr>
          <a:xfrm>
            <a:off x="457200" y="4346829"/>
            <a:ext cx="8229600" cy="380619"/>
          </a:xfrm>
        </p:spPr>
        <p:txBody>
          <a:bodyPr/>
          <a:lstStyle/>
          <a:p>
            <a:pPr marL="432" indent="0">
              <a:buNone/>
            </a:pPr>
            <a:r>
              <a:rPr lang="en-US" sz="2400" dirty="0">
                <a:solidFill>
                  <a:schemeClr val="tx2"/>
                </a:solidFill>
              </a:rPr>
              <a:t>E.</a:t>
            </a:r>
            <a:r>
              <a:rPr lang="en-US" sz="2400" dirty="0"/>
              <a:t> restriction enzymes and plasmids</a:t>
            </a:r>
            <a:endParaRPr lang="en-IN" sz="2400" dirty="0"/>
          </a:p>
        </p:txBody>
      </p:sp>
    </p:spTree>
    <p:extLst>
      <p:ext uri="{BB962C8B-B14F-4D97-AF65-F5344CB8AC3E}">
        <p14:creationId xmlns:p14="http://schemas.microsoft.com/office/powerpoint/2010/main" val="2164008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17.8 Viruses</a:t>
            </a:r>
            <a:endParaRPr lang="en-IN" dirty="0"/>
          </a:p>
        </p:txBody>
      </p:sp>
      <p:sp>
        <p:nvSpPr>
          <p:cNvPr id="7" name="Content Placeholder 6"/>
          <p:cNvSpPr>
            <a:spLocks noGrp="1"/>
          </p:cNvSpPr>
          <p:nvPr>
            <p:ph sz="quarter" idx="13"/>
          </p:nvPr>
        </p:nvSpPr>
        <p:spPr>
          <a:xfrm>
            <a:off x="457199" y="1556327"/>
            <a:ext cx="5199018" cy="2647373"/>
          </a:xfrm>
        </p:spPr>
        <p:txBody>
          <a:bodyPr/>
          <a:lstStyle/>
          <a:p>
            <a:pPr marL="432" indent="0">
              <a:buNone/>
            </a:pPr>
            <a:r>
              <a:rPr lang="en-US" dirty="0"/>
              <a:t>H</a:t>
            </a:r>
            <a:r>
              <a:rPr lang="en-US" sz="100" dirty="0"/>
              <a:t> </a:t>
            </a:r>
            <a:r>
              <a:rPr lang="en-US" dirty="0"/>
              <a:t>I</a:t>
            </a:r>
            <a:r>
              <a:rPr lang="en-US" sz="100" dirty="0"/>
              <a:t> </a:t>
            </a:r>
            <a:r>
              <a:rPr lang="en-US" dirty="0"/>
              <a:t>V causes A</a:t>
            </a:r>
            <a:r>
              <a:rPr lang="en-US" sz="100" dirty="0"/>
              <a:t> </a:t>
            </a:r>
            <a:r>
              <a:rPr lang="en-US" dirty="0"/>
              <a:t>I</a:t>
            </a:r>
            <a:r>
              <a:rPr lang="en-US" sz="100" dirty="0"/>
              <a:t> </a:t>
            </a:r>
            <a:r>
              <a:rPr lang="en-US" dirty="0"/>
              <a:t>D</a:t>
            </a:r>
            <a:r>
              <a:rPr lang="en-US" sz="100" dirty="0"/>
              <a:t> </a:t>
            </a:r>
            <a:r>
              <a:rPr lang="en-US" dirty="0"/>
              <a:t>S, which destroys the immune system in the body. H</a:t>
            </a:r>
            <a:r>
              <a:rPr lang="en-US" sz="100" dirty="0"/>
              <a:t> </a:t>
            </a:r>
            <a:r>
              <a:rPr lang="en-US" dirty="0"/>
              <a:t>I</a:t>
            </a:r>
            <a:r>
              <a:rPr lang="en-US" sz="100" dirty="0"/>
              <a:t> </a:t>
            </a:r>
            <a:r>
              <a:rPr lang="en-US" dirty="0"/>
              <a:t>V is a retrovirus that infects and destroys T4 lymphocyte cells, which are involved in the immune response.</a:t>
            </a:r>
          </a:p>
        </p:txBody>
      </p:sp>
      <p:pic>
        <p:nvPicPr>
          <p:cNvPr id="17" name="Content Placeholder 16" descr="The membrane has a series of envelope proteins to surround the membrane. The core includes R N A and reverse transcriptase.">
            <a:extLst>
              <a:ext uri="{FF2B5EF4-FFF2-40B4-BE49-F238E27FC236}">
                <a16:creationId xmlns:a16="http://schemas.microsoft.com/office/drawing/2014/main" id="{65CA7856-13A4-47FD-A8B5-1489EA1C0C18}"/>
              </a:ext>
            </a:extLst>
          </p:cNvPr>
          <p:cNvPicPr>
            <a:picLocks noGrp="1" noChangeAspect="1"/>
          </p:cNvPicPr>
          <p:nvPr>
            <p:ph sz="quarter" idx="14"/>
          </p:nvPr>
        </p:nvPicPr>
        <p:blipFill>
          <a:blip r:embed="rId2"/>
          <a:stretch>
            <a:fillRect/>
          </a:stretch>
        </p:blipFill>
        <p:spPr>
          <a:xfrm>
            <a:off x="6043198" y="1556327"/>
            <a:ext cx="2816596" cy="3670110"/>
          </a:xfrm>
          <a:prstGeom prst="rect">
            <a:avLst/>
          </a:prstGeom>
        </p:spPr>
      </p:pic>
      <p:sp>
        <p:nvSpPr>
          <p:cNvPr id="9" name="Content Placeholder 8"/>
          <p:cNvSpPr>
            <a:spLocks noGrp="1"/>
          </p:cNvSpPr>
          <p:nvPr>
            <p:ph sz="quarter" idx="15"/>
          </p:nvPr>
        </p:nvSpPr>
        <p:spPr>
          <a:xfrm>
            <a:off x="457200" y="5470115"/>
            <a:ext cx="8232775" cy="841786"/>
          </a:xfrm>
        </p:spPr>
        <p:txBody>
          <a:bodyPr/>
          <a:lstStyle/>
          <a:p>
            <a:pPr marL="432" indent="0">
              <a:buNone/>
            </a:pPr>
            <a:r>
              <a:rPr lang="en-US" b="1" dirty="0"/>
              <a:t>Learning Goal</a:t>
            </a:r>
            <a:r>
              <a:rPr lang="en-US" dirty="0"/>
              <a:t> Describe the methods by which a virus infects a cell.</a:t>
            </a:r>
          </a:p>
        </p:txBody>
      </p:sp>
    </p:spTree>
    <p:extLst>
      <p:ext uri="{BB962C8B-B14F-4D97-AF65-F5344CB8AC3E}">
        <p14:creationId xmlns:p14="http://schemas.microsoft.com/office/powerpoint/2010/main" val="33044834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CF1C-0E0A-42A5-BE78-C4665385CD75}"/>
              </a:ext>
            </a:extLst>
          </p:cNvPr>
          <p:cNvSpPr>
            <a:spLocks noGrp="1"/>
          </p:cNvSpPr>
          <p:nvPr>
            <p:ph type="title"/>
          </p:nvPr>
        </p:nvSpPr>
        <p:spPr/>
        <p:txBody>
          <a:bodyPr/>
          <a:lstStyle/>
          <a:p>
            <a:r>
              <a:rPr lang="en-IN" dirty="0"/>
              <a:t>Viruses </a:t>
            </a:r>
            <a:r>
              <a:rPr lang="en-IN" sz="2000" b="0" baseline="0" dirty="0"/>
              <a:t>(1 of 2)</a:t>
            </a:r>
          </a:p>
        </p:txBody>
      </p:sp>
      <p:sp>
        <p:nvSpPr>
          <p:cNvPr id="3" name="Content Placeholder 2">
            <a:extLst>
              <a:ext uri="{FF2B5EF4-FFF2-40B4-BE49-F238E27FC236}">
                <a16:creationId xmlns:a16="http://schemas.microsoft.com/office/drawing/2014/main" id="{29BAAEB1-C296-4DC3-81F5-F531A40C1B23}"/>
              </a:ext>
            </a:extLst>
          </p:cNvPr>
          <p:cNvSpPr>
            <a:spLocks noGrp="1"/>
          </p:cNvSpPr>
          <p:nvPr>
            <p:ph sz="quarter" idx="16"/>
          </p:nvPr>
        </p:nvSpPr>
        <p:spPr>
          <a:xfrm>
            <a:off x="457200" y="1555748"/>
            <a:ext cx="8232128" cy="4476342"/>
          </a:xfrm>
        </p:spPr>
        <p:txBody>
          <a:bodyPr/>
          <a:lstStyle/>
          <a:p>
            <a:pPr marL="432" indent="0">
              <a:buNone/>
            </a:pPr>
            <a:r>
              <a:rPr lang="en-US" sz="2400" b="1" dirty="0"/>
              <a:t>Viruses</a:t>
            </a:r>
          </a:p>
          <a:p>
            <a:r>
              <a:rPr lang="en-US" sz="2400" dirty="0"/>
              <a:t>are small particles of 3 to 200 genes that require a host cell to replicate</a:t>
            </a:r>
          </a:p>
          <a:p>
            <a:r>
              <a:rPr lang="en-US" sz="2400" dirty="0"/>
              <a:t>contain a nucleic acid—D</a:t>
            </a:r>
            <a:r>
              <a:rPr lang="en-US" sz="100" dirty="0"/>
              <a:t> </a:t>
            </a:r>
            <a:r>
              <a:rPr lang="en-US" sz="2400" dirty="0"/>
              <a:t>N</a:t>
            </a:r>
            <a:r>
              <a:rPr lang="en-US" sz="100" dirty="0"/>
              <a:t> </a:t>
            </a:r>
            <a:r>
              <a:rPr lang="en-US" sz="2400" dirty="0"/>
              <a:t>A or R</a:t>
            </a:r>
            <a:r>
              <a:rPr lang="en-US" sz="100" dirty="0"/>
              <a:t> </a:t>
            </a:r>
            <a:r>
              <a:rPr lang="en-US" sz="2400" dirty="0"/>
              <a:t>N</a:t>
            </a:r>
            <a:r>
              <a:rPr lang="en-US" sz="100" dirty="0"/>
              <a:t> </a:t>
            </a:r>
            <a:r>
              <a:rPr lang="en-US" sz="2400" dirty="0"/>
              <a:t>A, but not both—inside a protein coat</a:t>
            </a:r>
          </a:p>
          <a:p>
            <a:r>
              <a:rPr lang="en-US" sz="2400" dirty="0"/>
              <a:t>do not have the necessary material, such as nucleotides and enzymes, to make proteins and grow</a:t>
            </a:r>
          </a:p>
          <a:p>
            <a:r>
              <a:rPr lang="en-US" sz="2400" dirty="0"/>
              <a:t>replicate by invading a host cell and taking over the machinery and materials necessary for protein synthesis and growth</a:t>
            </a:r>
          </a:p>
        </p:txBody>
      </p:sp>
    </p:spTree>
    <p:extLst>
      <p:ext uri="{BB962C8B-B14F-4D97-AF65-F5344CB8AC3E}">
        <p14:creationId xmlns:p14="http://schemas.microsoft.com/office/powerpoint/2010/main" val="31309397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Diseases Caused by Viruses</a:t>
            </a:r>
            <a:endParaRPr lang="en-IN" dirty="0"/>
          </a:p>
        </p:txBody>
      </p:sp>
      <p:sp>
        <p:nvSpPr>
          <p:cNvPr id="13" name="Content Placeholder 12"/>
          <p:cNvSpPr>
            <a:spLocks noGrp="1"/>
          </p:cNvSpPr>
          <p:nvPr>
            <p:ph sz="quarter" idx="13"/>
          </p:nvPr>
        </p:nvSpPr>
        <p:spPr>
          <a:xfrm>
            <a:off x="457200" y="1556327"/>
            <a:ext cx="6604000" cy="386773"/>
          </a:xfrm>
        </p:spPr>
        <p:txBody>
          <a:bodyPr/>
          <a:lstStyle/>
          <a:p>
            <a:pPr marL="432" indent="0">
              <a:buNone/>
            </a:pPr>
            <a:r>
              <a:rPr lang="en-US" b="1" dirty="0"/>
              <a:t>Table 17.11</a:t>
            </a:r>
            <a:r>
              <a:rPr lang="en-US" dirty="0"/>
              <a:t> Some Diseases Caused by Viral Infection</a:t>
            </a:r>
            <a:endParaRPr lang="en-IN" dirty="0"/>
          </a:p>
        </p:txBody>
      </p:sp>
      <p:graphicFrame>
        <p:nvGraphicFramePr>
          <p:cNvPr id="15" name="Content Placeholder 14"/>
          <p:cNvGraphicFramePr>
            <a:graphicFrameLocks noGrp="1"/>
          </p:cNvGraphicFramePr>
          <p:nvPr>
            <p:ph sz="quarter" idx="14"/>
            <p:extLst/>
          </p:nvPr>
        </p:nvGraphicFramePr>
        <p:xfrm>
          <a:off x="457200" y="2185988"/>
          <a:ext cx="8229600" cy="3931920"/>
        </p:xfrm>
        <a:graphic>
          <a:graphicData uri="http://schemas.openxmlformats.org/drawingml/2006/table">
            <a:tbl>
              <a:tblPr firstRow="1" bandRow="1">
                <a:tableStyleId>{2D5ABB26-0587-4C30-8999-92F81FD0307C}</a:tableStyleId>
              </a:tblPr>
              <a:tblGrid>
                <a:gridCol w="2692400">
                  <a:extLst>
                    <a:ext uri="{9D8B030D-6E8A-4147-A177-3AD203B41FA5}">
                      <a16:colId xmlns:a16="http://schemas.microsoft.com/office/drawing/2014/main" val="1252119441"/>
                    </a:ext>
                  </a:extLst>
                </a:gridCol>
                <a:gridCol w="5537200">
                  <a:extLst>
                    <a:ext uri="{9D8B030D-6E8A-4147-A177-3AD203B41FA5}">
                      <a16:colId xmlns:a16="http://schemas.microsoft.com/office/drawing/2014/main" val="2896087011"/>
                    </a:ext>
                  </a:extLst>
                </a:gridCol>
              </a:tblGrid>
              <a:tr h="214062">
                <a:tc>
                  <a:txBody>
                    <a:bodyPr/>
                    <a:lstStyle/>
                    <a:p>
                      <a:r>
                        <a:rPr lang="en-IN" sz="1600" b="1" dirty="0"/>
                        <a:t>Disease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Virus</a:t>
                      </a:r>
                      <a:endParaRPr lang="en-IN" sz="16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290346"/>
                  </a:ext>
                </a:extLst>
              </a:tr>
              <a:tr h="214062">
                <a:tc>
                  <a:txBody>
                    <a:bodyPr/>
                    <a:lstStyle/>
                    <a:p>
                      <a:r>
                        <a:rPr lang="en-IN" sz="1600" b="0" i="0" u="none" strike="noStrike" cap="none" baseline="0" dirty="0">
                          <a:solidFill>
                            <a:schemeClr val="tx1"/>
                          </a:solidFill>
                          <a:latin typeface="+mn-lt"/>
                          <a:ea typeface="+mn-ea"/>
                          <a:cs typeface="+mn-cs"/>
                          <a:sym typeface="Arial"/>
                        </a:rPr>
                        <a:t>Common cold</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Coronavirus (over 100 types), rhinovirus (over 110 types)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0946933"/>
                  </a:ext>
                </a:extLst>
              </a:tr>
              <a:tr h="214062">
                <a:tc>
                  <a:txBody>
                    <a:bodyPr/>
                    <a:lstStyle/>
                    <a:p>
                      <a:r>
                        <a:rPr lang="en-IN" sz="1600" b="0" i="0" u="none" strike="noStrike" cap="none" baseline="0" dirty="0">
                          <a:solidFill>
                            <a:schemeClr val="tx1"/>
                          </a:solidFill>
                          <a:latin typeface="+mn-lt"/>
                          <a:ea typeface="+mn-ea"/>
                          <a:cs typeface="+mn-cs"/>
                          <a:sym typeface="Arial"/>
                        </a:rPr>
                        <a:t>Influenza</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Orthomyxovirus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0459675"/>
                  </a:ext>
                </a:extLst>
              </a:tr>
              <a:tr h="214062">
                <a:tc>
                  <a:txBody>
                    <a:bodyPr/>
                    <a:lstStyle/>
                    <a:p>
                      <a:r>
                        <a:rPr lang="en-IN" sz="1600" b="0" i="0" u="none" strike="noStrike" cap="none" baseline="0" dirty="0">
                          <a:solidFill>
                            <a:schemeClr val="tx1"/>
                          </a:solidFill>
                          <a:latin typeface="+mn-lt"/>
                          <a:ea typeface="+mn-ea"/>
                          <a:cs typeface="+mn-cs"/>
                          <a:sym typeface="Arial"/>
                        </a:rPr>
                        <a:t>Warts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Papovavirus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383348"/>
                  </a:ext>
                </a:extLst>
              </a:tr>
              <a:tr h="214062">
                <a:tc>
                  <a:txBody>
                    <a:bodyPr/>
                    <a:lstStyle/>
                    <a:p>
                      <a:r>
                        <a:rPr lang="en-IN" sz="1600" b="0" i="0" u="none" strike="noStrike" cap="none" baseline="0" dirty="0">
                          <a:solidFill>
                            <a:schemeClr val="tx1"/>
                          </a:solidFill>
                          <a:latin typeface="+mn-lt"/>
                          <a:ea typeface="+mn-ea"/>
                          <a:cs typeface="+mn-cs"/>
                          <a:sym typeface="Arial"/>
                        </a:rPr>
                        <a:t>Herpes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Herpes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240199"/>
                  </a:ext>
                </a:extLst>
              </a:tr>
              <a:tr h="214062">
                <a:tc>
                  <a:txBody>
                    <a:bodyPr/>
                    <a:lstStyle/>
                    <a:p>
                      <a:r>
                        <a:rPr lang="en-IN" sz="1600" b="0" i="0" u="none" strike="noStrike" cap="none" baseline="0" dirty="0">
                          <a:solidFill>
                            <a:schemeClr val="tx1"/>
                          </a:solidFill>
                          <a:latin typeface="+mn-lt"/>
                          <a:ea typeface="+mn-ea"/>
                          <a:cs typeface="+mn-cs"/>
                          <a:sym typeface="Arial"/>
                        </a:rPr>
                        <a:t>H</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P</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V</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Human papilloma virus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873411"/>
                  </a:ext>
                </a:extLst>
              </a:tr>
              <a:tr h="214062">
                <a:tc>
                  <a:txBody>
                    <a:bodyPr/>
                    <a:lstStyle/>
                    <a:p>
                      <a:r>
                        <a:rPr lang="en-IN" sz="1600" b="0" i="0" u="none" strike="noStrike" cap="none" baseline="0" dirty="0">
                          <a:solidFill>
                            <a:schemeClr val="tx1"/>
                          </a:solidFill>
                          <a:latin typeface="+mn-lt"/>
                          <a:ea typeface="+mn-ea"/>
                          <a:cs typeface="+mn-cs"/>
                          <a:sym typeface="Arial"/>
                        </a:rPr>
                        <a:t>Leukemia, cancers, AIDS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Retrovirus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4734055"/>
                  </a:ext>
                </a:extLst>
              </a:tr>
              <a:tr h="334289">
                <a:tc>
                  <a:txBody>
                    <a:bodyPr/>
                    <a:lstStyle/>
                    <a:p>
                      <a:r>
                        <a:rPr lang="en-AU" sz="1600" b="0" i="0" u="none" strike="noStrike" cap="none" baseline="0" dirty="0">
                          <a:solidFill>
                            <a:schemeClr val="tx1"/>
                          </a:solidFill>
                          <a:latin typeface="+mn-lt"/>
                          <a:ea typeface="+mn-ea"/>
                          <a:cs typeface="+mn-cs"/>
                          <a:sym typeface="Arial"/>
                        </a:rPr>
                        <a:t>Hepatitis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IN" sz="1600" b="0" i="0" u="none" strike="noStrike" cap="none" baseline="0" dirty="0">
                          <a:solidFill>
                            <a:schemeClr val="tx1"/>
                          </a:solidFill>
                          <a:latin typeface="+mn-lt"/>
                          <a:ea typeface="+mn-ea"/>
                          <a:cs typeface="+mn-cs"/>
                          <a:sym typeface="Arial"/>
                        </a:rPr>
                        <a:t>Hepatitis A virus (H</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V), hepatitis B virus (H</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B</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V), hepatitis C virus (H</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V)</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9701300"/>
                  </a:ext>
                </a:extLst>
              </a:tr>
              <a:tr h="214062">
                <a:tc>
                  <a:txBody>
                    <a:bodyPr/>
                    <a:lstStyle/>
                    <a:p>
                      <a:r>
                        <a:rPr lang="en-IN" sz="1600" b="0" i="0" u="none" strike="noStrike" cap="none" baseline="0" dirty="0">
                          <a:solidFill>
                            <a:schemeClr val="tx1"/>
                          </a:solidFill>
                          <a:latin typeface="+mn-lt"/>
                          <a:ea typeface="+mn-ea"/>
                          <a:cs typeface="+mn-cs"/>
                          <a:sym typeface="Arial"/>
                        </a:rPr>
                        <a:t>Mumps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Paramyxovirus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0926023"/>
                  </a:ext>
                </a:extLst>
              </a:tr>
              <a:tr h="214062">
                <a:tc>
                  <a:txBody>
                    <a:bodyPr/>
                    <a:lstStyle/>
                    <a:p>
                      <a:r>
                        <a:rPr lang="en-IN" sz="1600" b="0" i="0" u="none" strike="noStrike" cap="none" baseline="0" dirty="0">
                          <a:solidFill>
                            <a:schemeClr val="tx1"/>
                          </a:solidFill>
                          <a:latin typeface="+mn-lt"/>
                          <a:ea typeface="+mn-ea"/>
                          <a:cs typeface="+mn-cs"/>
                          <a:sym typeface="Arial"/>
                        </a:rPr>
                        <a:t>Epstein–Barr</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Epstein–Barr virus (E</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B</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V)</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143514"/>
                  </a:ext>
                </a:extLst>
              </a:tr>
              <a:tr h="214062">
                <a:tc>
                  <a:txBody>
                    <a:bodyPr/>
                    <a:lstStyle/>
                    <a:p>
                      <a:r>
                        <a:rPr lang="en-IN" sz="1600" b="0" i="0" u="none" strike="noStrike" cap="none" baseline="0" dirty="0">
                          <a:solidFill>
                            <a:schemeClr val="tx1"/>
                          </a:solidFill>
                          <a:latin typeface="+mn-lt"/>
                          <a:ea typeface="+mn-ea"/>
                          <a:cs typeface="+mn-cs"/>
                          <a:sym typeface="Arial"/>
                        </a:rPr>
                        <a:t>Chicken pox (shingles)</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Varicella zoster</a:t>
                      </a:r>
                      <a:r>
                        <a:rPr lang="en-IN" sz="1600" b="0" i="1"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virus (V</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Z</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V)</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6914140"/>
                  </a:ext>
                </a:extLst>
              </a:tr>
            </a:tbl>
          </a:graphicData>
        </a:graphic>
      </p:graphicFrame>
    </p:spTree>
    <p:extLst>
      <p:ext uri="{BB962C8B-B14F-4D97-AF65-F5344CB8AC3E}">
        <p14:creationId xmlns:p14="http://schemas.microsoft.com/office/powerpoint/2010/main" val="8011059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Viruses </a:t>
            </a:r>
            <a:r>
              <a:rPr lang="en-IN" sz="2000" b="0" dirty="0"/>
              <a:t>(2 of 2)</a:t>
            </a:r>
            <a:endParaRPr lang="en-IN" dirty="0"/>
          </a:p>
        </p:txBody>
      </p:sp>
      <p:sp>
        <p:nvSpPr>
          <p:cNvPr id="3" name="Content Placeholder 2"/>
          <p:cNvSpPr>
            <a:spLocks noGrp="1"/>
          </p:cNvSpPr>
          <p:nvPr>
            <p:ph sz="quarter" idx="13"/>
          </p:nvPr>
        </p:nvSpPr>
        <p:spPr>
          <a:xfrm>
            <a:off x="457200" y="1556327"/>
            <a:ext cx="4406900" cy="3231573"/>
          </a:xfrm>
        </p:spPr>
        <p:txBody>
          <a:bodyPr/>
          <a:lstStyle/>
          <a:p>
            <a:pPr marL="432" indent="0">
              <a:spcBef>
                <a:spcPts val="600"/>
              </a:spcBef>
              <a:buNone/>
            </a:pPr>
            <a:r>
              <a:rPr lang="en-US" dirty="0"/>
              <a:t>A virus</a:t>
            </a:r>
          </a:p>
          <a:p>
            <a:pPr>
              <a:spcBef>
                <a:spcPts val="600"/>
              </a:spcBef>
            </a:pPr>
            <a:r>
              <a:rPr lang="en-US" dirty="0"/>
              <a:t>attaches to the host cell and injects its viral D</a:t>
            </a:r>
            <a:r>
              <a:rPr lang="en-US" sz="100" dirty="0"/>
              <a:t> </a:t>
            </a:r>
            <a:r>
              <a:rPr lang="en-US" dirty="0"/>
              <a:t>N</a:t>
            </a:r>
            <a:r>
              <a:rPr lang="en-US" sz="100" dirty="0"/>
              <a:t> </a:t>
            </a:r>
            <a:r>
              <a:rPr lang="en-US" dirty="0"/>
              <a:t>A</a:t>
            </a:r>
          </a:p>
          <a:p>
            <a:pPr>
              <a:spcBef>
                <a:spcPts val="600"/>
              </a:spcBef>
            </a:pPr>
            <a:r>
              <a:rPr lang="en-US" dirty="0"/>
              <a:t>uses the host cell’s amino acids to synthesize viral protein</a:t>
            </a:r>
          </a:p>
          <a:p>
            <a:pPr>
              <a:spcBef>
                <a:spcPts val="600"/>
              </a:spcBef>
            </a:pPr>
            <a:r>
              <a:rPr lang="en-US" dirty="0"/>
              <a:t>uses the host cell’s contents to make viral R</a:t>
            </a:r>
            <a:r>
              <a:rPr lang="en-US" sz="100" dirty="0"/>
              <a:t> </a:t>
            </a:r>
            <a:r>
              <a:rPr lang="en-US" dirty="0"/>
              <a:t>N</a:t>
            </a:r>
            <a:r>
              <a:rPr lang="en-US" sz="100" dirty="0"/>
              <a:t> </a:t>
            </a:r>
            <a:r>
              <a:rPr lang="en-US" dirty="0"/>
              <a:t>A</a:t>
            </a:r>
            <a:endParaRPr lang="en-IN" dirty="0"/>
          </a:p>
        </p:txBody>
      </p:sp>
      <p:sp>
        <p:nvSpPr>
          <p:cNvPr id="4" name="Content Placeholder 3"/>
          <p:cNvSpPr>
            <a:spLocks noGrp="1"/>
          </p:cNvSpPr>
          <p:nvPr>
            <p:ph sz="quarter" idx="14"/>
          </p:nvPr>
        </p:nvSpPr>
        <p:spPr>
          <a:xfrm>
            <a:off x="457200" y="4902201"/>
            <a:ext cx="4241800" cy="1219200"/>
          </a:xfrm>
        </p:spPr>
        <p:txBody>
          <a:bodyPr/>
          <a:lstStyle/>
          <a:p>
            <a:pPr marL="432" indent="0">
              <a:buNone/>
            </a:pPr>
            <a:r>
              <a:rPr lang="en-US" dirty="0"/>
              <a:t>When the cell bursts, the new viruses are released to infect other cells.</a:t>
            </a:r>
            <a:endParaRPr lang="en-IN" dirty="0"/>
          </a:p>
        </p:txBody>
      </p:sp>
      <p:pic>
        <p:nvPicPr>
          <p:cNvPr id="13" name="Content Placeholder 12" descr="Steps are as follows. For long description in Notes pane, press F6.">
            <a:extLst>
              <a:ext uri="{FF2B5EF4-FFF2-40B4-BE49-F238E27FC236}">
                <a16:creationId xmlns:a16="http://schemas.microsoft.com/office/drawing/2014/main" id="{E4C7CF4E-B182-4815-91CE-1ED85CD492EB}"/>
              </a:ext>
            </a:extLst>
          </p:cNvPr>
          <p:cNvPicPr>
            <a:picLocks noGrp="1" noChangeAspect="1"/>
          </p:cNvPicPr>
          <p:nvPr>
            <p:ph sz="quarter" idx="15"/>
          </p:nvPr>
        </p:nvPicPr>
        <p:blipFill>
          <a:blip r:embed="rId3"/>
          <a:stretch>
            <a:fillRect/>
          </a:stretch>
        </p:blipFill>
        <p:spPr>
          <a:xfrm>
            <a:off x="5117529" y="1556327"/>
            <a:ext cx="3788916" cy="2418458"/>
          </a:xfrm>
          <a:prstGeom prst="rect">
            <a:avLst/>
          </a:prstGeom>
        </p:spPr>
      </p:pic>
    </p:spTree>
    <p:extLst>
      <p:ext uri="{BB962C8B-B14F-4D97-AF65-F5344CB8AC3E}">
        <p14:creationId xmlns:p14="http://schemas.microsoft.com/office/powerpoint/2010/main" val="25465012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107C-ED52-4CD9-BAFC-09C0230F5F1F}"/>
              </a:ext>
            </a:extLst>
          </p:cNvPr>
          <p:cNvSpPr>
            <a:spLocks noGrp="1"/>
          </p:cNvSpPr>
          <p:nvPr>
            <p:ph type="title"/>
          </p:nvPr>
        </p:nvSpPr>
        <p:spPr/>
        <p:txBody>
          <a:bodyPr/>
          <a:lstStyle/>
          <a:p>
            <a:r>
              <a:rPr lang="en-IN" dirty="0"/>
              <a:t>Viral Infection</a:t>
            </a:r>
          </a:p>
        </p:txBody>
      </p:sp>
      <p:sp>
        <p:nvSpPr>
          <p:cNvPr id="3" name="Content Placeholder 2">
            <a:extLst>
              <a:ext uri="{FF2B5EF4-FFF2-40B4-BE49-F238E27FC236}">
                <a16:creationId xmlns:a16="http://schemas.microsoft.com/office/drawing/2014/main" id="{4656E434-375E-4C71-8160-DBFCC1E50781}"/>
              </a:ext>
            </a:extLst>
          </p:cNvPr>
          <p:cNvSpPr>
            <a:spLocks noGrp="1"/>
          </p:cNvSpPr>
          <p:nvPr>
            <p:ph sz="quarter" idx="13"/>
          </p:nvPr>
        </p:nvSpPr>
        <p:spPr>
          <a:xfrm>
            <a:off x="457200" y="1556326"/>
            <a:ext cx="8229600" cy="4726487"/>
          </a:xfrm>
        </p:spPr>
        <p:txBody>
          <a:bodyPr/>
          <a:lstStyle/>
          <a:p>
            <a:pPr marL="432" indent="0">
              <a:buNone/>
            </a:pPr>
            <a:r>
              <a:rPr lang="en-US" sz="2200" dirty="0"/>
              <a:t>A viral infection begins when</a:t>
            </a:r>
          </a:p>
          <a:p>
            <a:r>
              <a:rPr lang="en-US" sz="2200" dirty="0"/>
              <a:t>a virus enzyme makes a hole in the host cell wall</a:t>
            </a:r>
          </a:p>
          <a:p>
            <a:r>
              <a:rPr lang="en-US" sz="2200" dirty="0"/>
              <a:t>the viral nucleic acids enter and mix with the materials in the host cell</a:t>
            </a:r>
          </a:p>
          <a:p>
            <a:r>
              <a:rPr lang="en-US" sz="2200" dirty="0"/>
              <a:t>the host cell begins to replicate the viral D</a:t>
            </a:r>
            <a:r>
              <a:rPr lang="en-US" sz="100" dirty="0"/>
              <a:t> </a:t>
            </a:r>
            <a:r>
              <a:rPr lang="en-US" sz="2200" dirty="0"/>
              <a:t>N</a:t>
            </a:r>
            <a:r>
              <a:rPr lang="en-US" sz="100" dirty="0"/>
              <a:t> </a:t>
            </a:r>
            <a:r>
              <a:rPr lang="en-US" sz="2200" dirty="0"/>
              <a:t>A (if the virus contains D</a:t>
            </a:r>
            <a:r>
              <a:rPr lang="en-US" sz="100" dirty="0"/>
              <a:t> </a:t>
            </a:r>
            <a:r>
              <a:rPr lang="en-US" sz="2200" dirty="0"/>
              <a:t>N</a:t>
            </a:r>
            <a:r>
              <a:rPr lang="en-US" sz="100" dirty="0"/>
              <a:t> </a:t>
            </a:r>
            <a:r>
              <a:rPr lang="en-US" sz="2200" dirty="0"/>
              <a:t>A)</a:t>
            </a:r>
          </a:p>
          <a:p>
            <a:r>
              <a:rPr lang="en-US" sz="2200" dirty="0"/>
              <a:t>viral D</a:t>
            </a:r>
            <a:r>
              <a:rPr lang="en-US" sz="100" dirty="0"/>
              <a:t> </a:t>
            </a:r>
            <a:r>
              <a:rPr lang="en-US" sz="2200" dirty="0"/>
              <a:t>N</a:t>
            </a:r>
            <a:r>
              <a:rPr lang="en-US" sz="100" dirty="0"/>
              <a:t> </a:t>
            </a:r>
            <a:r>
              <a:rPr lang="en-US" sz="2200" dirty="0"/>
              <a:t>A produces viral R</a:t>
            </a:r>
            <a:r>
              <a:rPr lang="en-US" sz="100" dirty="0"/>
              <a:t> </a:t>
            </a:r>
            <a:r>
              <a:rPr lang="en-US" sz="2200" dirty="0"/>
              <a:t>N</a:t>
            </a:r>
            <a:r>
              <a:rPr lang="en-US" sz="100" dirty="0"/>
              <a:t> </a:t>
            </a:r>
            <a:r>
              <a:rPr lang="en-US" sz="2200" dirty="0"/>
              <a:t>A, and a protease processes proteins to produce a protein coat to form a viral particle that leaves the cell</a:t>
            </a:r>
          </a:p>
          <a:p>
            <a:r>
              <a:rPr lang="en-US" sz="2200" dirty="0"/>
              <a:t>the cell synthesizes so many virus particles that it releases new viruses to infect more cells</a:t>
            </a:r>
            <a:endParaRPr lang="en-IN" sz="2200" dirty="0"/>
          </a:p>
        </p:txBody>
      </p:sp>
    </p:spTree>
    <p:extLst>
      <p:ext uri="{BB962C8B-B14F-4D97-AF65-F5344CB8AC3E}">
        <p14:creationId xmlns:p14="http://schemas.microsoft.com/office/powerpoint/2010/main" val="39467566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449A-DB54-4F17-B814-16AA7518CEFB}"/>
              </a:ext>
            </a:extLst>
          </p:cNvPr>
          <p:cNvSpPr>
            <a:spLocks noGrp="1"/>
          </p:cNvSpPr>
          <p:nvPr>
            <p:ph type="title"/>
          </p:nvPr>
        </p:nvSpPr>
        <p:spPr/>
        <p:txBody>
          <a:bodyPr/>
          <a:lstStyle/>
          <a:p>
            <a:r>
              <a:rPr lang="en-IN" dirty="0"/>
              <a:t>Reverse Transcription </a:t>
            </a:r>
            <a:r>
              <a:rPr lang="en-IN" sz="2000" b="0" i="0" u="none" strike="noStrike" cap="none" baseline="0" dirty="0">
                <a:solidFill>
                  <a:srgbClr val="007FA3"/>
                </a:solidFill>
                <a:effectLst/>
                <a:latin typeface="+mj-lt"/>
                <a:ea typeface="Times New Roman"/>
                <a:cs typeface="Times New Roman"/>
                <a:sym typeface="Times New Roman"/>
              </a:rPr>
              <a:t>(1 of 2)</a:t>
            </a:r>
            <a:endParaRPr lang="en-IN" sz="2000" b="0" baseline="0" dirty="0"/>
          </a:p>
        </p:txBody>
      </p:sp>
      <p:sp>
        <p:nvSpPr>
          <p:cNvPr id="3" name="Content Placeholder 2">
            <a:extLst>
              <a:ext uri="{FF2B5EF4-FFF2-40B4-BE49-F238E27FC236}">
                <a16:creationId xmlns:a16="http://schemas.microsoft.com/office/drawing/2014/main" id="{79C1059B-455D-431F-A7BA-D0716494F9E7}"/>
              </a:ext>
            </a:extLst>
          </p:cNvPr>
          <p:cNvSpPr>
            <a:spLocks noGrp="1"/>
          </p:cNvSpPr>
          <p:nvPr>
            <p:ph sz="quarter" idx="13"/>
          </p:nvPr>
        </p:nvSpPr>
        <p:spPr>
          <a:xfrm>
            <a:off x="457199" y="1556326"/>
            <a:ext cx="8495072" cy="4467955"/>
          </a:xfrm>
        </p:spPr>
        <p:txBody>
          <a:bodyPr/>
          <a:lstStyle/>
          <a:p>
            <a:pPr marL="432" indent="0">
              <a:buNone/>
            </a:pPr>
            <a:r>
              <a:rPr lang="en-IN" dirty="0"/>
              <a:t>In </a:t>
            </a:r>
            <a:r>
              <a:rPr lang="en-IN" b="1" dirty="0"/>
              <a:t>reverse transcription</a:t>
            </a:r>
            <a:r>
              <a:rPr lang="en-IN" dirty="0"/>
              <a:t>,</a:t>
            </a:r>
          </a:p>
          <a:p>
            <a:r>
              <a:rPr lang="en-IN" dirty="0"/>
              <a:t>a retrovirus, which contains viral R</a:t>
            </a:r>
            <a:r>
              <a:rPr lang="en-IN" sz="100" dirty="0"/>
              <a:t> </a:t>
            </a:r>
            <a:r>
              <a:rPr lang="en-IN" dirty="0"/>
              <a:t>N</a:t>
            </a:r>
            <a:r>
              <a:rPr lang="en-IN" sz="100" dirty="0"/>
              <a:t> </a:t>
            </a:r>
            <a:r>
              <a:rPr lang="en-IN" dirty="0"/>
              <a:t>A but no viral D</a:t>
            </a:r>
            <a:r>
              <a:rPr lang="en-IN" sz="100" dirty="0"/>
              <a:t> </a:t>
            </a:r>
            <a:r>
              <a:rPr lang="en-IN" dirty="0"/>
              <a:t>N</a:t>
            </a:r>
            <a:r>
              <a:rPr lang="en-IN" sz="100" dirty="0"/>
              <a:t> </a:t>
            </a:r>
            <a:r>
              <a:rPr lang="en-IN" dirty="0"/>
              <a:t>A, enters a cell</a:t>
            </a:r>
          </a:p>
          <a:p>
            <a:r>
              <a:rPr lang="en-IN" dirty="0"/>
              <a:t>the viral R</a:t>
            </a:r>
            <a:r>
              <a:rPr lang="en-IN" sz="100" dirty="0"/>
              <a:t> </a:t>
            </a:r>
            <a:r>
              <a:rPr lang="en-IN" dirty="0"/>
              <a:t>N</a:t>
            </a:r>
            <a:r>
              <a:rPr lang="en-IN" sz="100" dirty="0"/>
              <a:t> </a:t>
            </a:r>
            <a:r>
              <a:rPr lang="en-IN" dirty="0"/>
              <a:t>A uses </a:t>
            </a:r>
            <a:r>
              <a:rPr lang="en-IN" b="1" dirty="0"/>
              <a:t>reverse transcriptase</a:t>
            </a:r>
            <a:r>
              <a:rPr lang="en-IN" dirty="0"/>
              <a:t> to produce a viral D</a:t>
            </a:r>
            <a:r>
              <a:rPr lang="en-IN" sz="100" dirty="0"/>
              <a:t> </a:t>
            </a:r>
            <a:r>
              <a:rPr lang="en-IN" dirty="0"/>
              <a:t>N</a:t>
            </a:r>
            <a:r>
              <a:rPr lang="en-IN" sz="100" dirty="0"/>
              <a:t> </a:t>
            </a:r>
            <a:r>
              <a:rPr lang="en-IN" dirty="0"/>
              <a:t>A strand</a:t>
            </a:r>
          </a:p>
          <a:p>
            <a:r>
              <a:rPr lang="en-IN" dirty="0"/>
              <a:t>the viral D</a:t>
            </a:r>
            <a:r>
              <a:rPr lang="en-IN" sz="100" dirty="0"/>
              <a:t> </a:t>
            </a:r>
            <a:r>
              <a:rPr lang="en-IN" dirty="0"/>
              <a:t>N</a:t>
            </a:r>
            <a:r>
              <a:rPr lang="en-IN" sz="100" dirty="0"/>
              <a:t> </a:t>
            </a:r>
            <a:r>
              <a:rPr lang="en-IN" dirty="0"/>
              <a:t>A strand forms a complementary D</a:t>
            </a:r>
            <a:r>
              <a:rPr lang="en-IN" sz="100" dirty="0"/>
              <a:t> </a:t>
            </a:r>
            <a:r>
              <a:rPr lang="en-IN" dirty="0"/>
              <a:t>N</a:t>
            </a:r>
            <a:r>
              <a:rPr lang="en-IN" sz="100" dirty="0"/>
              <a:t> </a:t>
            </a:r>
            <a:r>
              <a:rPr lang="en-IN" dirty="0"/>
              <a:t>A strand</a:t>
            </a:r>
          </a:p>
          <a:p>
            <a:r>
              <a:rPr lang="en-IN" dirty="0"/>
              <a:t>the new D</a:t>
            </a:r>
            <a:r>
              <a:rPr lang="en-IN" sz="100" dirty="0"/>
              <a:t> </a:t>
            </a:r>
            <a:r>
              <a:rPr lang="en-IN" dirty="0"/>
              <a:t>N</a:t>
            </a:r>
            <a:r>
              <a:rPr lang="en-IN" sz="100" dirty="0"/>
              <a:t> </a:t>
            </a:r>
            <a:r>
              <a:rPr lang="en-IN" dirty="0"/>
              <a:t>A uses the nucleotides and enzymes in the host cell to synthesize new virus particles</a:t>
            </a:r>
          </a:p>
        </p:txBody>
      </p:sp>
    </p:spTree>
    <p:extLst>
      <p:ext uri="{BB962C8B-B14F-4D97-AF65-F5344CB8AC3E}">
        <p14:creationId xmlns:p14="http://schemas.microsoft.com/office/powerpoint/2010/main" val="28298722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Reverse Transcription </a:t>
            </a:r>
            <a:r>
              <a:rPr lang="en-IN" sz="2000" b="0" dirty="0"/>
              <a:t>(2 of 2)</a:t>
            </a:r>
            <a:endParaRPr lang="en-IN" dirty="0"/>
          </a:p>
        </p:txBody>
      </p:sp>
      <p:sp>
        <p:nvSpPr>
          <p:cNvPr id="13" name="Content Placeholder 12"/>
          <p:cNvSpPr>
            <a:spLocks noGrp="1"/>
          </p:cNvSpPr>
          <p:nvPr>
            <p:ph sz="quarter" idx="13"/>
          </p:nvPr>
        </p:nvSpPr>
        <p:spPr>
          <a:xfrm>
            <a:off x="457200" y="1556326"/>
            <a:ext cx="4076700" cy="4831773"/>
          </a:xfrm>
        </p:spPr>
        <p:txBody>
          <a:bodyPr/>
          <a:lstStyle/>
          <a:p>
            <a:pPr marL="432" indent="0">
              <a:buNone/>
            </a:pPr>
            <a:r>
              <a:rPr lang="en-US" sz="2400" dirty="0"/>
              <a:t>After a retrovirus injects its viral R</a:t>
            </a:r>
            <a:r>
              <a:rPr lang="en-US" sz="200" dirty="0"/>
              <a:t> </a:t>
            </a:r>
            <a:r>
              <a:rPr lang="en-US" sz="2400" dirty="0"/>
              <a:t>N</a:t>
            </a:r>
            <a:r>
              <a:rPr lang="en-US" sz="200" dirty="0"/>
              <a:t> </a:t>
            </a:r>
            <a:r>
              <a:rPr lang="en-US" sz="2400" dirty="0"/>
              <a:t>A into a cell, it forms a D</a:t>
            </a:r>
            <a:r>
              <a:rPr lang="en-US" sz="200" dirty="0"/>
              <a:t> </a:t>
            </a:r>
            <a:r>
              <a:rPr lang="en-US" sz="2400" dirty="0"/>
              <a:t>N</a:t>
            </a:r>
            <a:r>
              <a:rPr lang="en-US" sz="200" dirty="0"/>
              <a:t> </a:t>
            </a:r>
            <a:r>
              <a:rPr lang="en-US" sz="2400" dirty="0"/>
              <a:t>A strand by reverse transcription.</a:t>
            </a:r>
          </a:p>
          <a:p>
            <a:pPr marL="432" indent="0">
              <a:buNone/>
            </a:pPr>
            <a:r>
              <a:rPr lang="en-US" sz="2400" dirty="0"/>
              <a:t>The D</a:t>
            </a:r>
            <a:r>
              <a:rPr lang="en-US" sz="200" dirty="0"/>
              <a:t> </a:t>
            </a:r>
            <a:r>
              <a:rPr lang="en-US" sz="2400" dirty="0"/>
              <a:t>N</a:t>
            </a:r>
            <a:r>
              <a:rPr lang="en-US" sz="200" dirty="0"/>
              <a:t> </a:t>
            </a:r>
            <a:r>
              <a:rPr lang="en-US" sz="2400" dirty="0"/>
              <a:t>A forms a double-stranded D</a:t>
            </a:r>
            <a:r>
              <a:rPr lang="en-US" sz="200" dirty="0"/>
              <a:t> </a:t>
            </a:r>
            <a:r>
              <a:rPr lang="en-US" sz="2400" dirty="0"/>
              <a:t>N</a:t>
            </a:r>
            <a:r>
              <a:rPr lang="en-US" sz="200" dirty="0"/>
              <a:t> </a:t>
            </a:r>
            <a:r>
              <a:rPr lang="en-US" sz="2400" dirty="0"/>
              <a:t>A called a provirus, which joins the host cell’s D</a:t>
            </a:r>
            <a:r>
              <a:rPr lang="en-US" sz="200" dirty="0"/>
              <a:t> </a:t>
            </a:r>
            <a:r>
              <a:rPr lang="en-US" sz="2400" dirty="0"/>
              <a:t>N</a:t>
            </a:r>
            <a:r>
              <a:rPr lang="en-US" sz="200" dirty="0"/>
              <a:t> </a:t>
            </a:r>
            <a:r>
              <a:rPr lang="en-US" sz="2400" dirty="0"/>
              <a:t>A.</a:t>
            </a:r>
          </a:p>
          <a:p>
            <a:pPr marL="432" indent="0">
              <a:buNone/>
            </a:pPr>
            <a:r>
              <a:rPr lang="en-US" sz="2400" dirty="0"/>
              <a:t>When the cell replicates, the provirus produces the viral R</a:t>
            </a:r>
            <a:r>
              <a:rPr lang="en-US" sz="200" dirty="0"/>
              <a:t> </a:t>
            </a:r>
            <a:r>
              <a:rPr lang="en-US" sz="2400" dirty="0"/>
              <a:t>N</a:t>
            </a:r>
            <a:r>
              <a:rPr lang="en-US" sz="200" dirty="0"/>
              <a:t> </a:t>
            </a:r>
            <a:r>
              <a:rPr lang="en-US" sz="2400" dirty="0"/>
              <a:t>A needed to produce more virus particles.</a:t>
            </a:r>
          </a:p>
        </p:txBody>
      </p:sp>
      <p:pic>
        <p:nvPicPr>
          <p:cNvPr id="15" name="Content Placeholder 14" descr="A virus can be inhibited from entering a host cell by entry inhibitors. For long description in Notes pane, press F6. ">
            <a:extLst>
              <a:ext uri="{FF2B5EF4-FFF2-40B4-BE49-F238E27FC236}">
                <a16:creationId xmlns:a16="http://schemas.microsoft.com/office/drawing/2014/main" id="{88D59489-BFD0-4439-828F-BCAAF1E5FBF0}"/>
              </a:ext>
            </a:extLst>
          </p:cNvPr>
          <p:cNvPicPr>
            <a:picLocks noGrp="1" noChangeAspect="1"/>
          </p:cNvPicPr>
          <p:nvPr>
            <p:ph sz="quarter" idx="14"/>
          </p:nvPr>
        </p:nvPicPr>
        <p:blipFill>
          <a:blip r:embed="rId3"/>
          <a:stretch>
            <a:fillRect/>
          </a:stretch>
        </p:blipFill>
        <p:spPr>
          <a:xfrm>
            <a:off x="5028883" y="1556326"/>
            <a:ext cx="3657917" cy="2922303"/>
          </a:xfrm>
          <a:prstGeom prst="rect">
            <a:avLst/>
          </a:prstGeom>
        </p:spPr>
      </p:pic>
    </p:spTree>
    <p:extLst>
      <p:ext uri="{BB962C8B-B14F-4D97-AF65-F5344CB8AC3E}">
        <p14:creationId xmlns:p14="http://schemas.microsoft.com/office/powerpoint/2010/main" val="26584135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H</a:t>
            </a:r>
            <a:r>
              <a:rPr lang="en-IN" sz="100" dirty="0"/>
              <a:t> </a:t>
            </a:r>
            <a:r>
              <a:rPr lang="en-IN" dirty="0"/>
              <a:t>I</a:t>
            </a:r>
            <a:r>
              <a:rPr lang="en-IN" sz="100" dirty="0"/>
              <a:t> </a:t>
            </a:r>
            <a:r>
              <a:rPr lang="en-IN" dirty="0"/>
              <a:t>V and A</a:t>
            </a:r>
            <a:r>
              <a:rPr lang="en-IN" sz="100" dirty="0"/>
              <a:t> </a:t>
            </a:r>
            <a:r>
              <a:rPr lang="en-IN" dirty="0"/>
              <a:t>I</a:t>
            </a:r>
            <a:r>
              <a:rPr lang="en-IN" sz="100" dirty="0"/>
              <a:t> </a:t>
            </a:r>
            <a:r>
              <a:rPr lang="en-IN" dirty="0"/>
              <a:t>D</a:t>
            </a:r>
            <a:r>
              <a:rPr lang="en-IN" sz="100" dirty="0"/>
              <a:t> </a:t>
            </a:r>
            <a:r>
              <a:rPr lang="en-IN" dirty="0"/>
              <a:t>S</a:t>
            </a:r>
          </a:p>
        </p:txBody>
      </p:sp>
      <p:sp>
        <p:nvSpPr>
          <p:cNvPr id="3" name="Content Placeholder 2"/>
          <p:cNvSpPr>
            <a:spLocks noGrp="1"/>
          </p:cNvSpPr>
          <p:nvPr>
            <p:ph sz="quarter" idx="13"/>
          </p:nvPr>
        </p:nvSpPr>
        <p:spPr>
          <a:xfrm>
            <a:off x="457200" y="1556326"/>
            <a:ext cx="3822700" cy="4520623"/>
          </a:xfrm>
        </p:spPr>
        <p:txBody>
          <a:bodyPr/>
          <a:lstStyle/>
          <a:p>
            <a:pPr marL="432" indent="0">
              <a:buNone/>
            </a:pPr>
            <a:r>
              <a:rPr lang="en-US" sz="2400" dirty="0"/>
              <a:t>The </a:t>
            </a:r>
            <a:r>
              <a:rPr lang="en-US" sz="2400" b="1" dirty="0"/>
              <a:t>H</a:t>
            </a:r>
            <a:r>
              <a:rPr lang="en-US" sz="200" b="1" dirty="0"/>
              <a:t> </a:t>
            </a:r>
            <a:r>
              <a:rPr lang="en-US" sz="2400" b="1" dirty="0"/>
              <a:t>I</a:t>
            </a:r>
            <a:r>
              <a:rPr lang="en-US" sz="200" b="1" dirty="0"/>
              <a:t> </a:t>
            </a:r>
            <a:r>
              <a:rPr lang="en-US" sz="2400" b="1" dirty="0"/>
              <a:t>V virus</a:t>
            </a:r>
          </a:p>
          <a:p>
            <a:r>
              <a:rPr lang="en-US" sz="2400" dirty="0"/>
              <a:t>is a retrovirus that infects T4 lymphocyte cells</a:t>
            </a:r>
          </a:p>
          <a:p>
            <a:r>
              <a:rPr lang="en-US" sz="2400" dirty="0"/>
              <a:t>decreases the T4 level and the immune system fails to destroy harmful organisms</a:t>
            </a:r>
          </a:p>
          <a:p>
            <a:r>
              <a:rPr lang="en-US" sz="2400" dirty="0"/>
              <a:t>causes pneumonia and skin cancer associated with AIDS</a:t>
            </a:r>
          </a:p>
        </p:txBody>
      </p:sp>
      <p:pic>
        <p:nvPicPr>
          <p:cNvPr id="5" name="Content Placeholder 4" descr="The membrane has a series of envelope proteins to surround the membrane. The core includes R N A and reverse transcriptase.">
            <a:extLst>
              <a:ext uri="{FF2B5EF4-FFF2-40B4-BE49-F238E27FC236}">
                <a16:creationId xmlns:a16="http://schemas.microsoft.com/office/drawing/2014/main" id="{5C3EDC36-9237-415A-A02C-F4B537755B7C}"/>
              </a:ext>
            </a:extLst>
          </p:cNvPr>
          <p:cNvPicPr>
            <a:picLocks noGrp="1" noChangeAspect="1"/>
          </p:cNvPicPr>
          <p:nvPr>
            <p:ph sz="quarter" idx="14"/>
          </p:nvPr>
        </p:nvPicPr>
        <p:blipFill>
          <a:blip r:embed="rId2"/>
          <a:stretch>
            <a:fillRect/>
          </a:stretch>
        </p:blipFill>
        <p:spPr>
          <a:xfrm>
            <a:off x="5079117" y="1557338"/>
            <a:ext cx="3481565" cy="4521200"/>
          </a:xfrm>
          <a:prstGeom prst="rect">
            <a:avLst/>
          </a:prstGeom>
        </p:spPr>
      </p:pic>
    </p:spTree>
    <p:extLst>
      <p:ext uri="{BB962C8B-B14F-4D97-AF65-F5344CB8AC3E}">
        <p14:creationId xmlns:p14="http://schemas.microsoft.com/office/powerpoint/2010/main" val="32588831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5D26-EF8D-4A32-92E8-2FAE4B03DAE6}"/>
              </a:ext>
            </a:extLst>
          </p:cNvPr>
          <p:cNvSpPr>
            <a:spLocks noGrp="1"/>
          </p:cNvSpPr>
          <p:nvPr>
            <p:ph type="title"/>
          </p:nvPr>
        </p:nvSpPr>
        <p:spPr/>
        <p:txBody>
          <a:bodyPr/>
          <a:lstStyle/>
          <a:p>
            <a:r>
              <a:rPr lang="en-IN" dirty="0"/>
              <a:t>A</a:t>
            </a:r>
            <a:r>
              <a:rPr lang="en-IN" sz="100" dirty="0"/>
              <a:t> </a:t>
            </a:r>
            <a:r>
              <a:rPr lang="en-IN" dirty="0"/>
              <a:t>I</a:t>
            </a:r>
            <a:r>
              <a:rPr lang="en-IN" sz="100" dirty="0"/>
              <a:t> </a:t>
            </a:r>
            <a:r>
              <a:rPr lang="en-IN" dirty="0"/>
              <a:t>D</a:t>
            </a:r>
            <a:r>
              <a:rPr lang="en-IN" sz="100" dirty="0"/>
              <a:t> </a:t>
            </a:r>
            <a:r>
              <a:rPr lang="en-IN" dirty="0"/>
              <a:t>S Treatment </a:t>
            </a:r>
            <a:r>
              <a:rPr lang="en-IN" sz="2000" b="0" i="0" u="none" strike="noStrike" cap="none" baseline="0" dirty="0">
                <a:solidFill>
                  <a:srgbClr val="007FA3"/>
                </a:solidFill>
                <a:effectLst/>
                <a:latin typeface="+mj-lt"/>
                <a:ea typeface="Times New Roman"/>
                <a:cs typeface="Times New Roman"/>
                <a:sym typeface="Times New Roman"/>
              </a:rPr>
              <a:t>(1 of 2)</a:t>
            </a:r>
            <a:endParaRPr lang="en-IN" sz="2000" b="0" baseline="0" dirty="0"/>
          </a:p>
        </p:txBody>
      </p:sp>
      <p:sp>
        <p:nvSpPr>
          <p:cNvPr id="3" name="Content Placeholder 2">
            <a:extLst>
              <a:ext uri="{FF2B5EF4-FFF2-40B4-BE49-F238E27FC236}">
                <a16:creationId xmlns:a16="http://schemas.microsoft.com/office/drawing/2014/main" id="{690274F8-37B3-4AA8-97AA-608C5515896E}"/>
              </a:ext>
            </a:extLst>
          </p:cNvPr>
          <p:cNvSpPr>
            <a:spLocks noGrp="1"/>
          </p:cNvSpPr>
          <p:nvPr>
            <p:ph sz="quarter" idx="13"/>
          </p:nvPr>
        </p:nvSpPr>
        <p:spPr>
          <a:xfrm>
            <a:off x="457200" y="1556326"/>
            <a:ext cx="8391832" cy="4467955"/>
          </a:xfrm>
        </p:spPr>
        <p:txBody>
          <a:bodyPr/>
          <a:lstStyle/>
          <a:p>
            <a:pPr marL="432" indent="0">
              <a:buNone/>
            </a:pPr>
            <a:r>
              <a:rPr lang="en-US" dirty="0"/>
              <a:t>Treatment for A</a:t>
            </a:r>
            <a:r>
              <a:rPr lang="en-US" sz="100" dirty="0"/>
              <a:t> </a:t>
            </a:r>
            <a:r>
              <a:rPr lang="en-US" dirty="0"/>
              <a:t>I</a:t>
            </a:r>
            <a:r>
              <a:rPr lang="en-US" sz="100" dirty="0"/>
              <a:t> </a:t>
            </a:r>
            <a:r>
              <a:rPr lang="en-US" dirty="0"/>
              <a:t>D</a:t>
            </a:r>
            <a:r>
              <a:rPr lang="en-US" sz="100" dirty="0"/>
              <a:t> </a:t>
            </a:r>
            <a:r>
              <a:rPr lang="en-US" dirty="0"/>
              <a:t>S is based on attacking H</a:t>
            </a:r>
            <a:r>
              <a:rPr lang="en-US" sz="100" dirty="0"/>
              <a:t> </a:t>
            </a:r>
            <a:r>
              <a:rPr lang="en-US" dirty="0"/>
              <a:t>I</a:t>
            </a:r>
            <a:r>
              <a:rPr lang="en-US" sz="100" dirty="0"/>
              <a:t> </a:t>
            </a:r>
            <a:r>
              <a:rPr lang="en-US" dirty="0"/>
              <a:t>V at different points in its life cycle, such as prevention of reverse transcription of the viral D</a:t>
            </a:r>
            <a:r>
              <a:rPr lang="en-US" sz="100" dirty="0"/>
              <a:t> </a:t>
            </a:r>
            <a:r>
              <a:rPr lang="en-US" dirty="0"/>
              <a:t>N</a:t>
            </a:r>
            <a:r>
              <a:rPr lang="en-US" sz="100" dirty="0"/>
              <a:t> </a:t>
            </a:r>
            <a:r>
              <a:rPr lang="en-US" dirty="0"/>
              <a:t>A and protein synthesis.</a:t>
            </a:r>
          </a:p>
          <a:p>
            <a:pPr marL="432" indent="0">
              <a:buNone/>
            </a:pPr>
            <a:r>
              <a:rPr lang="en-US" dirty="0"/>
              <a:t>For example, </a:t>
            </a:r>
            <a:r>
              <a:rPr lang="en-US" b="1" dirty="0"/>
              <a:t>A</a:t>
            </a:r>
            <a:r>
              <a:rPr lang="en-US" sz="100" b="1" dirty="0"/>
              <a:t> </a:t>
            </a:r>
            <a:r>
              <a:rPr lang="en-US" b="1" dirty="0"/>
              <a:t>Z</a:t>
            </a:r>
            <a:r>
              <a:rPr lang="en-US" sz="100" b="1" dirty="0"/>
              <a:t> </a:t>
            </a:r>
            <a:r>
              <a:rPr lang="en-US" b="1" dirty="0"/>
              <a:t>T</a:t>
            </a:r>
            <a:r>
              <a:rPr lang="en-US" dirty="0"/>
              <a:t>, similar to thymidine, mimics the structures of the nucleosides used for D</a:t>
            </a:r>
            <a:r>
              <a:rPr lang="en-US" sz="100" dirty="0"/>
              <a:t> </a:t>
            </a:r>
            <a:r>
              <a:rPr lang="en-US" dirty="0"/>
              <a:t>N</a:t>
            </a:r>
            <a:r>
              <a:rPr lang="en-US" sz="100" dirty="0"/>
              <a:t> </a:t>
            </a:r>
            <a:r>
              <a:rPr lang="en-US" dirty="0"/>
              <a:t>A synthesis, which inhibit the reverse transcriptase enzyme.</a:t>
            </a:r>
          </a:p>
          <a:p>
            <a:pPr marL="432" indent="0">
              <a:buNone/>
            </a:pPr>
            <a:r>
              <a:rPr lang="en-US" b="1" dirty="0"/>
              <a:t>Lexiva</a:t>
            </a:r>
            <a:r>
              <a:rPr lang="en-US" dirty="0"/>
              <a:t> is a protease inhibitor that prevents protein synthesis used by viruses to make more copies.</a:t>
            </a:r>
            <a:endParaRPr lang="en-IN" dirty="0"/>
          </a:p>
        </p:txBody>
      </p:sp>
    </p:spTree>
    <p:extLst>
      <p:ext uri="{BB962C8B-B14F-4D97-AF65-F5344CB8AC3E}">
        <p14:creationId xmlns:p14="http://schemas.microsoft.com/office/powerpoint/2010/main" val="3042800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in D</a:t>
            </a:r>
            <a:r>
              <a:rPr lang="en-US" sz="100" dirty="0"/>
              <a:t> </a:t>
            </a:r>
            <a:r>
              <a:rPr lang="en-US" dirty="0"/>
              <a:t>N</a:t>
            </a:r>
            <a:r>
              <a:rPr lang="en-US" sz="100" dirty="0"/>
              <a:t> </a:t>
            </a:r>
            <a:r>
              <a:rPr lang="en-US" dirty="0"/>
              <a:t>A and R</a:t>
            </a:r>
            <a:r>
              <a:rPr lang="en-US" sz="100" dirty="0"/>
              <a:t> </a:t>
            </a:r>
            <a:r>
              <a:rPr lang="en-US" dirty="0"/>
              <a:t>N</a:t>
            </a:r>
            <a:r>
              <a:rPr lang="en-US" sz="100" dirty="0"/>
              <a:t> </a:t>
            </a:r>
            <a:r>
              <a:rPr lang="en-US" dirty="0"/>
              <a:t>A</a:t>
            </a:r>
            <a:endParaRPr lang="en-IN" dirty="0"/>
          </a:p>
        </p:txBody>
      </p:sp>
      <p:sp>
        <p:nvSpPr>
          <p:cNvPr id="3" name="Content Placeholder 2"/>
          <p:cNvSpPr>
            <a:spLocks noGrp="1"/>
          </p:cNvSpPr>
          <p:nvPr>
            <p:ph sz="quarter" idx="13"/>
          </p:nvPr>
        </p:nvSpPr>
        <p:spPr>
          <a:xfrm>
            <a:off x="457200" y="1556327"/>
            <a:ext cx="6109855" cy="426852"/>
          </a:xfrm>
        </p:spPr>
        <p:txBody>
          <a:bodyPr/>
          <a:lstStyle/>
          <a:p>
            <a:pPr marL="432" indent="0">
              <a:buNone/>
            </a:pPr>
            <a:r>
              <a:rPr lang="en-US" sz="2400" b="1" dirty="0"/>
              <a:t>Table 17.1</a:t>
            </a:r>
            <a:r>
              <a:rPr lang="en-US" sz="2400" dirty="0"/>
              <a:t> Components in D</a:t>
            </a:r>
            <a:r>
              <a:rPr lang="en-US" sz="200" dirty="0"/>
              <a:t> </a:t>
            </a:r>
            <a:r>
              <a:rPr lang="en-US" sz="2400" dirty="0"/>
              <a:t>N</a:t>
            </a:r>
            <a:r>
              <a:rPr lang="en-US" sz="200" dirty="0"/>
              <a:t> </a:t>
            </a:r>
            <a:r>
              <a:rPr lang="en-US" sz="2400" dirty="0"/>
              <a:t>A and R</a:t>
            </a:r>
            <a:r>
              <a:rPr lang="en-US" sz="200" dirty="0"/>
              <a:t> </a:t>
            </a:r>
            <a:r>
              <a:rPr lang="en-US" sz="2400" dirty="0"/>
              <a:t>N</a:t>
            </a:r>
            <a:r>
              <a:rPr lang="en-US" sz="200" dirty="0"/>
              <a:t> </a:t>
            </a:r>
            <a:r>
              <a:rPr lang="en-US" sz="2400" dirty="0"/>
              <a:t>A</a:t>
            </a:r>
            <a:endParaRPr lang="en-IN" sz="2400" dirty="0"/>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2961864898"/>
              </p:ext>
            </p:extLst>
          </p:nvPr>
        </p:nvGraphicFramePr>
        <p:xfrm>
          <a:off x="457200" y="2227263"/>
          <a:ext cx="8229600" cy="2763520"/>
        </p:xfrm>
        <a:graphic>
          <a:graphicData uri="http://schemas.openxmlformats.org/drawingml/2006/table">
            <a:tbl>
              <a:tblPr firstRow="1" bandRow="1">
                <a:tableStyleId>{2D5ABB26-0587-4C30-8999-92F81FD0307C}</a:tableStyleId>
              </a:tblPr>
              <a:tblGrid>
                <a:gridCol w="1868311">
                  <a:extLst>
                    <a:ext uri="{9D8B030D-6E8A-4147-A177-3AD203B41FA5}">
                      <a16:colId xmlns:a16="http://schemas.microsoft.com/office/drawing/2014/main" val="3812160189"/>
                    </a:ext>
                  </a:extLst>
                </a:gridCol>
                <a:gridCol w="2810933">
                  <a:extLst>
                    <a:ext uri="{9D8B030D-6E8A-4147-A177-3AD203B41FA5}">
                      <a16:colId xmlns:a16="http://schemas.microsoft.com/office/drawing/2014/main" val="2998773892"/>
                    </a:ext>
                  </a:extLst>
                </a:gridCol>
                <a:gridCol w="3550356">
                  <a:extLst>
                    <a:ext uri="{9D8B030D-6E8A-4147-A177-3AD203B41FA5}">
                      <a16:colId xmlns:a16="http://schemas.microsoft.com/office/drawing/2014/main" val="91669836"/>
                    </a:ext>
                  </a:extLst>
                </a:gridCol>
              </a:tblGrid>
              <a:tr h="370840">
                <a:tc>
                  <a:txBody>
                    <a:bodyPr/>
                    <a:lstStyle/>
                    <a:p>
                      <a:r>
                        <a:rPr lang="en-IN" sz="1800" b="1" dirty="0"/>
                        <a:t>Component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1" i="0" u="none" strike="noStrike" cap="none" baseline="0" dirty="0">
                          <a:solidFill>
                            <a:schemeClr val="tx1"/>
                          </a:solidFill>
                          <a:latin typeface="+mn-lt"/>
                          <a:ea typeface="+mn-ea"/>
                          <a:cs typeface="+mn-cs"/>
                          <a:sym typeface="Arial"/>
                        </a:rPr>
                        <a:t>D</a:t>
                      </a:r>
                      <a:r>
                        <a:rPr lang="en-IN" sz="100" b="1" i="0" u="none" strike="noStrike" cap="none" baseline="0" dirty="0">
                          <a:solidFill>
                            <a:schemeClr val="tx1"/>
                          </a:solidFill>
                          <a:latin typeface="+mn-lt"/>
                          <a:ea typeface="+mn-ea"/>
                          <a:cs typeface="+mn-cs"/>
                          <a:sym typeface="Arial"/>
                        </a:rPr>
                        <a:t> </a:t>
                      </a:r>
                      <a:r>
                        <a:rPr lang="en-IN" sz="1800" b="1" i="0" u="none" strike="noStrike" cap="none" baseline="0" dirty="0">
                          <a:solidFill>
                            <a:schemeClr val="tx1"/>
                          </a:solidFill>
                          <a:latin typeface="+mn-lt"/>
                          <a:ea typeface="+mn-ea"/>
                          <a:cs typeface="+mn-cs"/>
                          <a:sym typeface="Arial"/>
                        </a:rPr>
                        <a:t>N</a:t>
                      </a:r>
                      <a:r>
                        <a:rPr lang="en-IN" sz="100" b="1" i="0" u="none" strike="noStrike" cap="none" baseline="0" dirty="0">
                          <a:solidFill>
                            <a:schemeClr val="tx1"/>
                          </a:solidFill>
                          <a:latin typeface="+mn-lt"/>
                          <a:ea typeface="+mn-ea"/>
                          <a:cs typeface="+mn-cs"/>
                          <a:sym typeface="Arial"/>
                        </a:rPr>
                        <a:t> </a:t>
                      </a:r>
                      <a:r>
                        <a:rPr lang="en-IN" sz="1800" b="1" i="0" u="none" strike="noStrike" cap="none" baseline="0" dirty="0">
                          <a:solidFill>
                            <a:schemeClr val="tx1"/>
                          </a:solidFill>
                          <a:latin typeface="+mn-lt"/>
                          <a:ea typeface="+mn-ea"/>
                          <a:cs typeface="+mn-cs"/>
                          <a:sym typeface="Arial"/>
                        </a:rPr>
                        <a:t>A</a:t>
                      </a:r>
                      <a:endParaRPr lang="en-IN" sz="18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1" i="0" u="none" strike="noStrike" cap="none" baseline="0" dirty="0">
                          <a:solidFill>
                            <a:schemeClr val="tx1"/>
                          </a:solidFill>
                          <a:latin typeface="+mn-lt"/>
                          <a:ea typeface="+mn-ea"/>
                          <a:cs typeface="+mn-cs"/>
                          <a:sym typeface="Arial"/>
                        </a:rPr>
                        <a:t>R</a:t>
                      </a:r>
                      <a:r>
                        <a:rPr lang="en-IN" sz="100" b="1" i="0" u="none" strike="noStrike" cap="none" baseline="0" dirty="0">
                          <a:solidFill>
                            <a:schemeClr val="tx1"/>
                          </a:solidFill>
                          <a:latin typeface="+mn-lt"/>
                          <a:ea typeface="+mn-ea"/>
                          <a:cs typeface="+mn-cs"/>
                          <a:sym typeface="Arial"/>
                        </a:rPr>
                        <a:t> </a:t>
                      </a:r>
                      <a:r>
                        <a:rPr lang="en-IN" sz="1800" b="1" i="0" u="none" strike="noStrike" cap="none" baseline="0" dirty="0">
                          <a:solidFill>
                            <a:schemeClr val="tx1"/>
                          </a:solidFill>
                          <a:latin typeface="+mn-lt"/>
                          <a:ea typeface="+mn-ea"/>
                          <a:cs typeface="+mn-cs"/>
                          <a:sym typeface="Arial"/>
                        </a:rPr>
                        <a:t>N</a:t>
                      </a:r>
                      <a:r>
                        <a:rPr lang="en-IN" sz="100" b="1" i="0" u="none" strike="noStrike" cap="none" baseline="0" dirty="0">
                          <a:solidFill>
                            <a:schemeClr val="tx1"/>
                          </a:solidFill>
                          <a:latin typeface="+mn-lt"/>
                          <a:ea typeface="+mn-ea"/>
                          <a:cs typeface="+mn-cs"/>
                          <a:sym typeface="Arial"/>
                        </a:rPr>
                        <a:t> </a:t>
                      </a:r>
                      <a:r>
                        <a:rPr lang="en-IN" sz="1800" b="1" i="0" u="none" strike="noStrike" cap="none" baseline="0" dirty="0">
                          <a:solidFill>
                            <a:schemeClr val="tx1"/>
                          </a:solidFill>
                          <a:latin typeface="+mn-lt"/>
                          <a:ea typeface="+mn-ea"/>
                          <a:cs typeface="+mn-cs"/>
                          <a:sym typeface="Arial"/>
                        </a:rPr>
                        <a:t>A</a:t>
                      </a:r>
                      <a:endParaRPr lang="en-IN" sz="18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736764"/>
                  </a:ext>
                </a:extLst>
              </a:tr>
              <a:tr h="370840">
                <a:tc>
                  <a:txBody>
                    <a:bodyPr/>
                    <a:lstStyle/>
                    <a:p>
                      <a:r>
                        <a:rPr lang="en-IN" sz="1800" b="1" i="0" u="none" strike="noStrike" cap="none" baseline="0" dirty="0">
                          <a:solidFill>
                            <a:schemeClr val="tx1"/>
                          </a:solidFill>
                          <a:latin typeface="+mn-lt"/>
                          <a:ea typeface="+mn-ea"/>
                          <a:cs typeface="+mn-cs"/>
                          <a:sym typeface="Arial"/>
                        </a:rPr>
                        <a:t>Bases</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cap="none" baseline="0" dirty="0">
                          <a:solidFill>
                            <a:schemeClr val="tx1"/>
                          </a:solidFill>
                          <a:latin typeface="+mn-lt"/>
                          <a:ea typeface="+mn-ea"/>
                          <a:cs typeface="+mn-cs"/>
                          <a:sym typeface="Arial"/>
                        </a:rPr>
                        <a:t>A, G, C, and T</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cap="none" baseline="0" dirty="0">
                          <a:solidFill>
                            <a:schemeClr val="tx1"/>
                          </a:solidFill>
                          <a:latin typeface="+mn-lt"/>
                          <a:ea typeface="+mn-ea"/>
                          <a:cs typeface="+mn-cs"/>
                          <a:sym typeface="Arial"/>
                        </a:rPr>
                        <a:t>A, G, C, and U</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992980"/>
                  </a:ext>
                </a:extLst>
              </a:tr>
              <a:tr h="370840">
                <a:tc>
                  <a:txBody>
                    <a:bodyPr/>
                    <a:lstStyle/>
                    <a:p>
                      <a:r>
                        <a:rPr lang="en-IN" sz="1800" b="1" i="0" u="none" strike="noStrike" cap="none" baseline="0" dirty="0">
                          <a:solidFill>
                            <a:schemeClr val="tx1"/>
                          </a:solidFill>
                          <a:latin typeface="+mn-lt"/>
                          <a:ea typeface="+mn-ea"/>
                          <a:cs typeface="+mn-cs"/>
                          <a:sym typeface="Arial"/>
                        </a:rPr>
                        <a:t>Sugar</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i="0" u="none" strike="noStrike" cap="none" baseline="0" dirty="0">
                          <a:solidFill>
                            <a:schemeClr val="tx1"/>
                          </a:solidFill>
                          <a:latin typeface="+mn-lt"/>
                          <a:ea typeface="+mn-ea"/>
                          <a:cs typeface="+mn-cs"/>
                          <a:sym typeface="Arial"/>
                        </a:rPr>
                        <a:t>Deoxyribose</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i="0" u="none" strike="noStrike" cap="none" baseline="0" dirty="0">
                          <a:solidFill>
                            <a:schemeClr val="tx1"/>
                          </a:solidFill>
                          <a:latin typeface="+mn-lt"/>
                          <a:ea typeface="+mn-ea"/>
                          <a:cs typeface="+mn-cs"/>
                          <a:sym typeface="Arial"/>
                        </a:rPr>
                        <a:t>Ribose</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874509"/>
                  </a:ext>
                </a:extLst>
              </a:tr>
              <a:tr h="370840">
                <a:tc>
                  <a:txBody>
                    <a:bodyPr/>
                    <a:lstStyle/>
                    <a:p>
                      <a:r>
                        <a:rPr lang="en-IN" sz="1800" b="1" i="0" u="none" strike="noStrike" cap="none" baseline="0" dirty="0">
                          <a:solidFill>
                            <a:schemeClr val="tx1"/>
                          </a:solidFill>
                          <a:latin typeface="+mn-lt"/>
                          <a:ea typeface="+mn-ea"/>
                          <a:cs typeface="+mn-cs"/>
                          <a:sym typeface="Arial"/>
                        </a:rPr>
                        <a:t>Nucleoside</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i="0" u="none" strike="noStrike" cap="none" baseline="0" dirty="0">
                          <a:solidFill>
                            <a:schemeClr val="tx1"/>
                          </a:solidFill>
                          <a:latin typeface="+mn-lt"/>
                          <a:ea typeface="+mn-ea"/>
                          <a:cs typeface="+mn-cs"/>
                          <a:sym typeface="Arial"/>
                        </a:rPr>
                        <a:t>Base + deoxyribose</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i="0" u="none" strike="noStrike" cap="none" baseline="0" dirty="0">
                          <a:solidFill>
                            <a:schemeClr val="tx1"/>
                          </a:solidFill>
                          <a:latin typeface="+mn-lt"/>
                          <a:ea typeface="+mn-ea"/>
                          <a:cs typeface="+mn-cs"/>
                          <a:sym typeface="Arial"/>
                        </a:rPr>
                        <a:t>Base + ribose</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079513"/>
                  </a:ext>
                </a:extLst>
              </a:tr>
              <a:tr h="370840">
                <a:tc>
                  <a:txBody>
                    <a:bodyPr/>
                    <a:lstStyle/>
                    <a:p>
                      <a:r>
                        <a:rPr lang="en-IN" sz="1800" b="1" i="0" u="none" strike="noStrike" cap="none" baseline="0" dirty="0">
                          <a:solidFill>
                            <a:schemeClr val="tx1"/>
                          </a:solidFill>
                          <a:latin typeface="+mn-lt"/>
                          <a:ea typeface="+mn-ea"/>
                          <a:cs typeface="+mn-cs"/>
                          <a:sym typeface="Arial"/>
                        </a:rPr>
                        <a:t>Nucleoside</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i="0" u="none" strike="noStrike" cap="none" baseline="0" dirty="0">
                          <a:solidFill>
                            <a:schemeClr val="tx1"/>
                          </a:solidFill>
                          <a:latin typeface="+mn-lt"/>
                          <a:ea typeface="+mn-ea"/>
                          <a:cs typeface="+mn-cs"/>
                          <a:sym typeface="Arial"/>
                        </a:rPr>
                        <a:t>Base + deoxyribose + phosphate</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i="0" u="none" strike="noStrike" cap="none" baseline="0" dirty="0">
                          <a:solidFill>
                            <a:schemeClr val="tx1"/>
                          </a:solidFill>
                          <a:latin typeface="+mn-lt"/>
                          <a:ea typeface="+mn-ea"/>
                          <a:cs typeface="+mn-cs"/>
                          <a:sym typeface="Arial"/>
                        </a:rPr>
                        <a:t>Base + ribose + phosphate</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482296"/>
                  </a:ext>
                </a:extLst>
              </a:tr>
              <a:tr h="370840">
                <a:tc>
                  <a:txBody>
                    <a:bodyPr/>
                    <a:lstStyle/>
                    <a:p>
                      <a:r>
                        <a:rPr lang="en-IN" sz="1800" b="1" i="0" u="none" strike="noStrike" cap="none" baseline="0" dirty="0">
                          <a:solidFill>
                            <a:schemeClr val="tx1"/>
                          </a:solidFill>
                          <a:latin typeface="+mn-lt"/>
                          <a:ea typeface="+mn-ea"/>
                          <a:cs typeface="+mn-cs"/>
                          <a:sym typeface="Arial"/>
                        </a:rPr>
                        <a:t>Nucleic Acid</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cap="none" baseline="0" dirty="0">
                          <a:solidFill>
                            <a:schemeClr val="tx1"/>
                          </a:solidFill>
                          <a:latin typeface="+mn-lt"/>
                          <a:ea typeface="+mn-ea"/>
                          <a:cs typeface="+mn-cs"/>
                          <a:sym typeface="Arial"/>
                        </a:rPr>
                        <a:t>Linear chain of deoxyribose nucleotides</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cap="none" baseline="0" dirty="0">
                          <a:solidFill>
                            <a:schemeClr val="tx1"/>
                          </a:solidFill>
                          <a:latin typeface="+mn-lt"/>
                          <a:ea typeface="+mn-ea"/>
                          <a:cs typeface="+mn-cs"/>
                          <a:sym typeface="Arial"/>
                        </a:rPr>
                        <a:t>Linear chain of ribose nucleotides</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8616358"/>
                  </a:ext>
                </a:extLst>
              </a:tr>
            </a:tbl>
          </a:graphicData>
        </a:graphic>
      </p:graphicFrame>
    </p:spTree>
    <p:extLst>
      <p:ext uri="{BB962C8B-B14F-4D97-AF65-F5344CB8AC3E}">
        <p14:creationId xmlns:p14="http://schemas.microsoft.com/office/powerpoint/2010/main" val="28698393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a:t>
            </a:r>
            <a:r>
              <a:rPr lang="en-IN" sz="100" dirty="0"/>
              <a:t> </a:t>
            </a:r>
            <a:r>
              <a:rPr lang="en-IN" dirty="0"/>
              <a:t>I</a:t>
            </a:r>
            <a:r>
              <a:rPr lang="en-IN" sz="100" dirty="0"/>
              <a:t> </a:t>
            </a:r>
            <a:r>
              <a:rPr lang="en-IN" dirty="0"/>
              <a:t>D</a:t>
            </a:r>
            <a:r>
              <a:rPr lang="en-IN" sz="100" dirty="0"/>
              <a:t> </a:t>
            </a:r>
            <a:r>
              <a:rPr lang="en-IN" dirty="0"/>
              <a:t>S Treatment </a:t>
            </a:r>
            <a:r>
              <a:rPr lang="en-IN" sz="2000" b="0" dirty="0"/>
              <a:t>(2 of 2)</a:t>
            </a:r>
            <a:endParaRPr lang="en-IN" dirty="0"/>
          </a:p>
        </p:txBody>
      </p:sp>
      <p:sp>
        <p:nvSpPr>
          <p:cNvPr id="5" name="Content Placeholder 4"/>
          <p:cNvSpPr>
            <a:spLocks noGrp="1"/>
          </p:cNvSpPr>
          <p:nvPr>
            <p:ph sz="quarter" idx="13"/>
          </p:nvPr>
        </p:nvSpPr>
        <p:spPr>
          <a:xfrm>
            <a:off x="457200" y="1556327"/>
            <a:ext cx="3403600" cy="412173"/>
          </a:xfrm>
        </p:spPr>
        <p:txBody>
          <a:bodyPr/>
          <a:lstStyle/>
          <a:p>
            <a:pPr marL="432" indent="0">
              <a:buNone/>
            </a:pPr>
            <a:r>
              <a:rPr lang="en-IN" b="1" dirty="0"/>
              <a:t>Azidothymidine (A</a:t>
            </a:r>
            <a:r>
              <a:rPr lang="en-IN" sz="100" b="1" dirty="0"/>
              <a:t> </a:t>
            </a:r>
            <a:r>
              <a:rPr lang="en-IN" b="1" dirty="0"/>
              <a:t>Z</a:t>
            </a:r>
            <a:r>
              <a:rPr lang="en-IN" sz="100" b="1" dirty="0"/>
              <a:t> </a:t>
            </a:r>
            <a:r>
              <a:rPr lang="en-IN" b="1" dirty="0"/>
              <a:t>T)</a:t>
            </a:r>
          </a:p>
        </p:txBody>
      </p:sp>
      <p:pic>
        <p:nvPicPr>
          <p:cNvPr id="15" name="Content Placeholder 14" descr="3 prime azido 3 prime deoxythymidine, or A Z T, is a pentagonal ring with 1 oxygen. For long description in Notes pane, press F6.">
            <a:extLst>
              <a:ext uri="{FF2B5EF4-FFF2-40B4-BE49-F238E27FC236}">
                <a16:creationId xmlns:a16="http://schemas.microsoft.com/office/drawing/2014/main" id="{1166CC13-B98E-4A03-9DA9-DD0EBB9EBCD2}"/>
              </a:ext>
            </a:extLst>
          </p:cNvPr>
          <p:cNvPicPr>
            <a:picLocks noGrp="1" noChangeAspect="1"/>
          </p:cNvPicPr>
          <p:nvPr>
            <p:ph sz="quarter" idx="14"/>
          </p:nvPr>
        </p:nvPicPr>
        <p:blipFill>
          <a:blip r:embed="rId3"/>
          <a:stretch>
            <a:fillRect/>
          </a:stretch>
        </p:blipFill>
        <p:spPr>
          <a:xfrm>
            <a:off x="431800" y="2212177"/>
            <a:ext cx="4072481" cy="3731075"/>
          </a:xfrm>
          <a:prstGeom prst="rect">
            <a:avLst/>
          </a:prstGeom>
        </p:spPr>
      </p:pic>
      <p:sp>
        <p:nvSpPr>
          <p:cNvPr id="7" name="Content Placeholder 6"/>
          <p:cNvSpPr>
            <a:spLocks noGrp="1"/>
          </p:cNvSpPr>
          <p:nvPr>
            <p:ph sz="quarter" idx="15"/>
          </p:nvPr>
        </p:nvSpPr>
        <p:spPr>
          <a:xfrm>
            <a:off x="5715001" y="1557338"/>
            <a:ext cx="1384300" cy="436561"/>
          </a:xfrm>
        </p:spPr>
        <p:txBody>
          <a:bodyPr/>
          <a:lstStyle/>
          <a:p>
            <a:pPr marL="432" indent="0">
              <a:buNone/>
            </a:pPr>
            <a:r>
              <a:rPr lang="en-IN" b="1" dirty="0"/>
              <a:t>Lexiva</a:t>
            </a:r>
          </a:p>
        </p:txBody>
      </p:sp>
      <p:pic>
        <p:nvPicPr>
          <p:cNvPr id="16" name="Content Placeholder 15" descr="The structure has carbon chains interspersed with N atoms and 1 S atom. There are 2 benzenes and 1 pentagonal ring. There is also a phosphate off one of the chains.">
            <a:extLst>
              <a:ext uri="{FF2B5EF4-FFF2-40B4-BE49-F238E27FC236}">
                <a16:creationId xmlns:a16="http://schemas.microsoft.com/office/drawing/2014/main" id="{3F9F117D-FD24-4A97-800E-679558BDD979}"/>
              </a:ext>
            </a:extLst>
          </p:cNvPr>
          <p:cNvPicPr>
            <a:picLocks noGrp="1" noChangeAspect="1"/>
          </p:cNvPicPr>
          <p:nvPr>
            <p:ph sz="quarter" idx="16"/>
          </p:nvPr>
        </p:nvPicPr>
        <p:blipFill>
          <a:blip r:embed="rId4"/>
          <a:stretch>
            <a:fillRect/>
          </a:stretch>
        </p:blipFill>
        <p:spPr>
          <a:xfrm>
            <a:off x="5720364" y="2212177"/>
            <a:ext cx="2757875" cy="3906518"/>
          </a:xfrm>
          <a:prstGeom prst="rect">
            <a:avLst/>
          </a:prstGeom>
        </p:spPr>
      </p:pic>
    </p:spTree>
    <p:extLst>
      <p:ext uri="{BB962C8B-B14F-4D97-AF65-F5344CB8AC3E}">
        <p14:creationId xmlns:p14="http://schemas.microsoft.com/office/powerpoint/2010/main" val="69580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D463-0534-4D4D-B1E8-EA5DC35C4CB0}"/>
              </a:ext>
            </a:extLst>
          </p:cNvPr>
          <p:cNvSpPr>
            <a:spLocks noGrp="1"/>
          </p:cNvSpPr>
          <p:nvPr>
            <p:ph type="title"/>
          </p:nvPr>
        </p:nvSpPr>
        <p:spPr/>
        <p:txBody>
          <a:bodyPr/>
          <a:lstStyle/>
          <a:p>
            <a:r>
              <a:rPr lang="en-IN" dirty="0"/>
              <a:t>Learning Check</a:t>
            </a:r>
          </a:p>
        </p:txBody>
      </p:sp>
      <p:sp>
        <p:nvSpPr>
          <p:cNvPr id="3" name="Content Placeholder 2">
            <a:extLst>
              <a:ext uri="{FF2B5EF4-FFF2-40B4-BE49-F238E27FC236}">
                <a16:creationId xmlns:a16="http://schemas.microsoft.com/office/drawing/2014/main" id="{D39D4561-3BE7-47D2-A06C-63EBB252B463}"/>
              </a:ext>
            </a:extLst>
          </p:cNvPr>
          <p:cNvSpPr>
            <a:spLocks noGrp="1"/>
          </p:cNvSpPr>
          <p:nvPr>
            <p:ph sz="quarter" idx="16"/>
          </p:nvPr>
        </p:nvSpPr>
        <p:spPr>
          <a:xfrm>
            <a:off x="457200" y="1555749"/>
            <a:ext cx="7388942" cy="391868"/>
          </a:xfrm>
        </p:spPr>
        <p:txBody>
          <a:bodyPr/>
          <a:lstStyle/>
          <a:p>
            <a:pPr marL="432" indent="0">
              <a:buNone/>
            </a:pPr>
            <a:r>
              <a:rPr lang="en-US" sz="2400" dirty="0"/>
              <a:t>Match the following terms with the descriptions below:</a:t>
            </a:r>
            <a:endParaRPr lang="en-IN" sz="2400" dirty="0"/>
          </a:p>
        </p:txBody>
      </p:sp>
      <p:sp>
        <p:nvSpPr>
          <p:cNvPr id="4" name="Content Placeholder 3">
            <a:extLst>
              <a:ext uri="{FF2B5EF4-FFF2-40B4-BE49-F238E27FC236}">
                <a16:creationId xmlns:a16="http://schemas.microsoft.com/office/drawing/2014/main" id="{C9C16678-4BB8-4179-B427-FF73DD159F31}"/>
              </a:ext>
            </a:extLst>
          </p:cNvPr>
          <p:cNvSpPr>
            <a:spLocks noGrp="1"/>
          </p:cNvSpPr>
          <p:nvPr>
            <p:ph sz="quarter" idx="14"/>
          </p:nvPr>
        </p:nvSpPr>
        <p:spPr>
          <a:xfrm>
            <a:off x="1902542" y="1990206"/>
            <a:ext cx="781664" cy="400993"/>
          </a:xfrm>
        </p:spPr>
        <p:txBody>
          <a:bodyPr/>
          <a:lstStyle/>
          <a:p>
            <a:pPr marL="432" indent="0">
              <a:buNone/>
            </a:pPr>
            <a:r>
              <a:rPr lang="en-IN" sz="2400" dirty="0"/>
              <a:t>virus</a:t>
            </a:r>
          </a:p>
        </p:txBody>
      </p:sp>
      <p:sp>
        <p:nvSpPr>
          <p:cNvPr id="9" name="Content Placeholder 8">
            <a:extLst>
              <a:ext uri="{FF2B5EF4-FFF2-40B4-BE49-F238E27FC236}">
                <a16:creationId xmlns:a16="http://schemas.microsoft.com/office/drawing/2014/main" id="{8A88DBEF-F50A-4067-B3F3-D9389EB47949}"/>
              </a:ext>
            </a:extLst>
          </p:cNvPr>
          <p:cNvSpPr>
            <a:spLocks noGrp="1"/>
          </p:cNvSpPr>
          <p:nvPr>
            <p:ph sz="quarter" idx="20"/>
          </p:nvPr>
        </p:nvSpPr>
        <p:spPr>
          <a:xfrm>
            <a:off x="4956562" y="1990206"/>
            <a:ext cx="1387528" cy="400993"/>
          </a:xfrm>
        </p:spPr>
        <p:txBody>
          <a:bodyPr/>
          <a:lstStyle/>
          <a:p>
            <a:pPr marL="0" indent="0">
              <a:buNone/>
            </a:pPr>
            <a:r>
              <a:rPr lang="en-IN" sz="2400" dirty="0"/>
              <a:t>retrovirus</a:t>
            </a:r>
          </a:p>
        </p:txBody>
      </p:sp>
      <p:sp>
        <p:nvSpPr>
          <p:cNvPr id="5" name="Content Placeholder 4">
            <a:extLst>
              <a:ext uri="{FF2B5EF4-FFF2-40B4-BE49-F238E27FC236}">
                <a16:creationId xmlns:a16="http://schemas.microsoft.com/office/drawing/2014/main" id="{05CF5438-F971-413C-BC0F-31AA516963A5}"/>
              </a:ext>
            </a:extLst>
          </p:cNvPr>
          <p:cNvSpPr>
            <a:spLocks noGrp="1"/>
          </p:cNvSpPr>
          <p:nvPr>
            <p:ph sz="quarter" idx="15"/>
          </p:nvPr>
        </p:nvSpPr>
        <p:spPr>
          <a:xfrm>
            <a:off x="1902541" y="2459578"/>
            <a:ext cx="2477729" cy="391867"/>
          </a:xfrm>
        </p:spPr>
        <p:txBody>
          <a:bodyPr/>
          <a:lstStyle/>
          <a:p>
            <a:pPr marL="432" indent="0">
              <a:buNone/>
            </a:pPr>
            <a:r>
              <a:rPr lang="en-IN" sz="2400" dirty="0"/>
              <a:t>protease inhibitor</a:t>
            </a:r>
          </a:p>
        </p:txBody>
      </p:sp>
      <p:sp>
        <p:nvSpPr>
          <p:cNvPr id="10" name="Content Placeholder 9">
            <a:extLst>
              <a:ext uri="{FF2B5EF4-FFF2-40B4-BE49-F238E27FC236}">
                <a16:creationId xmlns:a16="http://schemas.microsoft.com/office/drawing/2014/main" id="{45120A70-8925-4A7D-8317-B5C5EF53AA2D}"/>
              </a:ext>
            </a:extLst>
          </p:cNvPr>
          <p:cNvSpPr>
            <a:spLocks noGrp="1"/>
          </p:cNvSpPr>
          <p:nvPr>
            <p:ph sz="quarter" idx="21"/>
          </p:nvPr>
        </p:nvSpPr>
        <p:spPr>
          <a:xfrm>
            <a:off x="4959737" y="2459578"/>
            <a:ext cx="2886405" cy="391868"/>
          </a:xfrm>
        </p:spPr>
        <p:txBody>
          <a:bodyPr/>
          <a:lstStyle/>
          <a:p>
            <a:pPr marL="432" indent="0">
              <a:buNone/>
            </a:pPr>
            <a:r>
              <a:rPr lang="en-IN" sz="2400" dirty="0"/>
              <a:t>reverse transcription</a:t>
            </a:r>
          </a:p>
        </p:txBody>
      </p:sp>
      <p:sp>
        <p:nvSpPr>
          <p:cNvPr id="6" name="Content Placeholder 5">
            <a:extLst>
              <a:ext uri="{FF2B5EF4-FFF2-40B4-BE49-F238E27FC236}">
                <a16:creationId xmlns:a16="http://schemas.microsoft.com/office/drawing/2014/main" id="{00C2749C-CD13-459E-B643-E1CADCD2B1D4}"/>
              </a:ext>
            </a:extLst>
          </p:cNvPr>
          <p:cNvSpPr>
            <a:spLocks noGrp="1"/>
          </p:cNvSpPr>
          <p:nvPr>
            <p:ph sz="quarter" idx="17"/>
          </p:nvPr>
        </p:nvSpPr>
        <p:spPr>
          <a:xfrm>
            <a:off x="454673" y="2980375"/>
            <a:ext cx="3719122" cy="373540"/>
          </a:xfrm>
        </p:spPr>
        <p:txBody>
          <a:bodyPr/>
          <a:lstStyle/>
          <a:p>
            <a:pPr marL="432" indent="0">
              <a:buNone/>
            </a:pPr>
            <a:r>
              <a:rPr lang="en-IN" sz="2400" dirty="0">
                <a:solidFill>
                  <a:schemeClr val="tx2"/>
                </a:solidFill>
              </a:rPr>
              <a:t>A. </a:t>
            </a:r>
            <a:r>
              <a:rPr lang="en-IN" sz="2400" dirty="0"/>
              <a:t>a virus containing R</a:t>
            </a:r>
            <a:r>
              <a:rPr lang="en-IN" sz="100" dirty="0"/>
              <a:t> </a:t>
            </a:r>
            <a:r>
              <a:rPr lang="en-IN" sz="2400" dirty="0"/>
              <a:t>N</a:t>
            </a:r>
            <a:r>
              <a:rPr lang="en-IN" sz="100" dirty="0"/>
              <a:t> </a:t>
            </a:r>
            <a:r>
              <a:rPr lang="en-IN" sz="2400" dirty="0"/>
              <a:t>A</a:t>
            </a:r>
          </a:p>
        </p:txBody>
      </p:sp>
      <p:sp>
        <p:nvSpPr>
          <p:cNvPr id="7" name="Content Placeholder 6">
            <a:extLst>
              <a:ext uri="{FF2B5EF4-FFF2-40B4-BE49-F238E27FC236}">
                <a16:creationId xmlns:a16="http://schemas.microsoft.com/office/drawing/2014/main" id="{EB2FF11F-81E8-4463-9EB8-1C5071922732}"/>
              </a:ext>
            </a:extLst>
          </p:cNvPr>
          <p:cNvSpPr>
            <a:spLocks noGrp="1"/>
          </p:cNvSpPr>
          <p:nvPr>
            <p:ph sz="quarter" idx="18"/>
          </p:nvPr>
        </p:nvSpPr>
        <p:spPr>
          <a:xfrm>
            <a:off x="459728" y="3530061"/>
            <a:ext cx="6855472" cy="373540"/>
          </a:xfrm>
        </p:spPr>
        <p:txBody>
          <a:bodyPr/>
          <a:lstStyle/>
          <a:p>
            <a:pPr marL="432" indent="0">
              <a:buNone/>
            </a:pPr>
            <a:r>
              <a:rPr lang="en-US" sz="2400" dirty="0">
                <a:solidFill>
                  <a:schemeClr val="tx2"/>
                </a:solidFill>
              </a:rPr>
              <a:t>B. </a:t>
            </a:r>
            <a:r>
              <a:rPr lang="en-US" sz="2400" dirty="0"/>
              <a:t>a small particle requiring a host cell to replicate</a:t>
            </a:r>
            <a:endParaRPr lang="en-IN" sz="2400" dirty="0"/>
          </a:p>
        </p:txBody>
      </p:sp>
      <p:sp>
        <p:nvSpPr>
          <p:cNvPr id="13" name="Content Placeholder 12">
            <a:extLst>
              <a:ext uri="{FF2B5EF4-FFF2-40B4-BE49-F238E27FC236}">
                <a16:creationId xmlns:a16="http://schemas.microsoft.com/office/drawing/2014/main" id="{A663DDD3-6DC2-402A-B9B8-F1484898DFE0}"/>
              </a:ext>
            </a:extLst>
          </p:cNvPr>
          <p:cNvSpPr>
            <a:spLocks noGrp="1"/>
          </p:cNvSpPr>
          <p:nvPr>
            <p:ph sz="quarter" idx="24"/>
          </p:nvPr>
        </p:nvSpPr>
        <p:spPr>
          <a:xfrm>
            <a:off x="454025" y="4065790"/>
            <a:ext cx="8041046" cy="391868"/>
          </a:xfrm>
        </p:spPr>
        <p:txBody>
          <a:bodyPr/>
          <a:lstStyle/>
          <a:p>
            <a:pPr marL="0" indent="0">
              <a:buNone/>
            </a:pPr>
            <a:r>
              <a:rPr lang="en-US" sz="2400" dirty="0">
                <a:solidFill>
                  <a:schemeClr val="tx2"/>
                </a:solidFill>
                <a:latin typeface="+mn-lt"/>
              </a:rPr>
              <a:t>C. </a:t>
            </a:r>
            <a:r>
              <a:rPr lang="en-US" sz="2400" dirty="0">
                <a:latin typeface="+mn-lt"/>
              </a:rPr>
              <a:t>a substance that prevents the synthesis of viral proteins</a:t>
            </a:r>
            <a:endParaRPr lang="en-IN" sz="2400" dirty="0">
              <a:latin typeface="+mn-lt"/>
            </a:endParaRPr>
          </a:p>
        </p:txBody>
      </p:sp>
      <p:sp>
        <p:nvSpPr>
          <p:cNvPr id="15" name="Content Placeholder 14">
            <a:extLst>
              <a:ext uri="{FF2B5EF4-FFF2-40B4-BE49-F238E27FC236}">
                <a16:creationId xmlns:a16="http://schemas.microsoft.com/office/drawing/2014/main" id="{A9D865D7-4188-4B93-9C4A-BFB554FA0CAE}"/>
              </a:ext>
            </a:extLst>
          </p:cNvPr>
          <p:cNvSpPr>
            <a:spLocks noGrp="1"/>
          </p:cNvSpPr>
          <p:nvPr>
            <p:ph sz="quarter" idx="26"/>
          </p:nvPr>
        </p:nvSpPr>
        <p:spPr>
          <a:xfrm>
            <a:off x="454025" y="4637599"/>
            <a:ext cx="5890066" cy="391868"/>
          </a:xfrm>
        </p:spPr>
        <p:txBody>
          <a:bodyPr/>
          <a:lstStyle/>
          <a:p>
            <a:pPr marL="0" indent="0">
              <a:buNone/>
            </a:pPr>
            <a:r>
              <a:rPr lang="en-US" sz="2400" dirty="0">
                <a:solidFill>
                  <a:schemeClr val="tx2"/>
                </a:solidFill>
                <a:latin typeface="+mn-lt"/>
              </a:rPr>
              <a:t>D. </a:t>
            </a:r>
            <a:r>
              <a:rPr lang="en-US" sz="2400" dirty="0">
                <a:latin typeface="+mn-lt"/>
              </a:rPr>
              <a:t>using viral R</a:t>
            </a:r>
            <a:r>
              <a:rPr lang="en-US" sz="100" dirty="0">
                <a:latin typeface="+mn-lt"/>
              </a:rPr>
              <a:t> </a:t>
            </a:r>
            <a:r>
              <a:rPr lang="en-US" sz="2400" dirty="0">
                <a:latin typeface="+mn-lt"/>
              </a:rPr>
              <a:t>N</a:t>
            </a:r>
            <a:r>
              <a:rPr lang="en-US" sz="100" dirty="0">
                <a:latin typeface="+mn-lt"/>
              </a:rPr>
              <a:t> </a:t>
            </a:r>
            <a:r>
              <a:rPr lang="en-US" sz="2400" dirty="0">
                <a:latin typeface="+mn-lt"/>
              </a:rPr>
              <a:t>A to synthesize viral D</a:t>
            </a:r>
            <a:r>
              <a:rPr lang="en-US" sz="100" dirty="0">
                <a:latin typeface="+mn-lt"/>
              </a:rPr>
              <a:t> </a:t>
            </a:r>
            <a:r>
              <a:rPr lang="en-US" sz="2400" dirty="0">
                <a:latin typeface="+mn-lt"/>
              </a:rPr>
              <a:t>N</a:t>
            </a:r>
            <a:r>
              <a:rPr lang="en-US" sz="100" dirty="0">
                <a:latin typeface="+mn-lt"/>
              </a:rPr>
              <a:t> </a:t>
            </a:r>
            <a:r>
              <a:rPr lang="en-US" sz="2400" dirty="0">
                <a:latin typeface="+mn-lt"/>
              </a:rPr>
              <a:t>A</a:t>
            </a:r>
            <a:endParaRPr lang="en-IN" sz="2400" dirty="0">
              <a:latin typeface="+mn-lt"/>
            </a:endParaRPr>
          </a:p>
        </p:txBody>
      </p:sp>
    </p:spTree>
    <p:extLst>
      <p:ext uri="{BB962C8B-B14F-4D97-AF65-F5344CB8AC3E}">
        <p14:creationId xmlns:p14="http://schemas.microsoft.com/office/powerpoint/2010/main" val="16719737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D463-0534-4D4D-B1E8-EA5DC35C4CB0}"/>
              </a:ext>
            </a:extLst>
          </p:cNvPr>
          <p:cNvSpPr>
            <a:spLocks noGrp="1"/>
          </p:cNvSpPr>
          <p:nvPr>
            <p:ph type="title"/>
          </p:nvPr>
        </p:nvSpPr>
        <p:spPr/>
        <p:txBody>
          <a:bodyPr/>
          <a:lstStyle/>
          <a:p>
            <a:r>
              <a:rPr lang="en-IN" dirty="0"/>
              <a:t>Solution</a:t>
            </a:r>
          </a:p>
        </p:txBody>
      </p:sp>
      <p:sp>
        <p:nvSpPr>
          <p:cNvPr id="3" name="Content Placeholder 2">
            <a:extLst>
              <a:ext uri="{FF2B5EF4-FFF2-40B4-BE49-F238E27FC236}">
                <a16:creationId xmlns:a16="http://schemas.microsoft.com/office/drawing/2014/main" id="{D39D4561-3BE7-47D2-A06C-63EBB252B463}"/>
              </a:ext>
            </a:extLst>
          </p:cNvPr>
          <p:cNvSpPr>
            <a:spLocks noGrp="1"/>
          </p:cNvSpPr>
          <p:nvPr>
            <p:ph sz="quarter" idx="16"/>
          </p:nvPr>
        </p:nvSpPr>
        <p:spPr>
          <a:xfrm>
            <a:off x="457200" y="1555749"/>
            <a:ext cx="7388942" cy="391868"/>
          </a:xfrm>
        </p:spPr>
        <p:txBody>
          <a:bodyPr/>
          <a:lstStyle/>
          <a:p>
            <a:pPr marL="432" indent="0">
              <a:buNone/>
            </a:pPr>
            <a:r>
              <a:rPr lang="en-US" sz="2400" dirty="0"/>
              <a:t>Match the following terms with the descriptions below:</a:t>
            </a:r>
            <a:endParaRPr lang="en-IN" sz="2400" dirty="0"/>
          </a:p>
        </p:txBody>
      </p:sp>
      <p:sp>
        <p:nvSpPr>
          <p:cNvPr id="4" name="Content Placeholder 3">
            <a:extLst>
              <a:ext uri="{FF2B5EF4-FFF2-40B4-BE49-F238E27FC236}">
                <a16:creationId xmlns:a16="http://schemas.microsoft.com/office/drawing/2014/main" id="{C9C16678-4BB8-4179-B427-FF73DD159F31}"/>
              </a:ext>
            </a:extLst>
          </p:cNvPr>
          <p:cNvSpPr>
            <a:spLocks noGrp="1"/>
          </p:cNvSpPr>
          <p:nvPr>
            <p:ph sz="quarter" idx="14"/>
          </p:nvPr>
        </p:nvSpPr>
        <p:spPr>
          <a:xfrm>
            <a:off x="1902542" y="1990206"/>
            <a:ext cx="781664" cy="400993"/>
          </a:xfrm>
        </p:spPr>
        <p:txBody>
          <a:bodyPr/>
          <a:lstStyle/>
          <a:p>
            <a:pPr marL="432" indent="0">
              <a:buNone/>
            </a:pPr>
            <a:r>
              <a:rPr lang="en-IN" sz="2400" dirty="0"/>
              <a:t>virus</a:t>
            </a:r>
          </a:p>
        </p:txBody>
      </p:sp>
      <p:sp>
        <p:nvSpPr>
          <p:cNvPr id="9" name="Content Placeholder 8">
            <a:extLst>
              <a:ext uri="{FF2B5EF4-FFF2-40B4-BE49-F238E27FC236}">
                <a16:creationId xmlns:a16="http://schemas.microsoft.com/office/drawing/2014/main" id="{8A88DBEF-F50A-4067-B3F3-D9389EB47949}"/>
              </a:ext>
            </a:extLst>
          </p:cNvPr>
          <p:cNvSpPr>
            <a:spLocks noGrp="1"/>
          </p:cNvSpPr>
          <p:nvPr>
            <p:ph sz="quarter" idx="20"/>
          </p:nvPr>
        </p:nvSpPr>
        <p:spPr>
          <a:xfrm>
            <a:off x="4956562" y="1990206"/>
            <a:ext cx="1387528" cy="400993"/>
          </a:xfrm>
        </p:spPr>
        <p:txBody>
          <a:bodyPr/>
          <a:lstStyle/>
          <a:p>
            <a:pPr marL="0" indent="0">
              <a:buNone/>
            </a:pPr>
            <a:r>
              <a:rPr lang="en-IN" sz="2400" dirty="0"/>
              <a:t>retrovirus</a:t>
            </a:r>
          </a:p>
        </p:txBody>
      </p:sp>
      <p:sp>
        <p:nvSpPr>
          <p:cNvPr id="5" name="Content Placeholder 4">
            <a:extLst>
              <a:ext uri="{FF2B5EF4-FFF2-40B4-BE49-F238E27FC236}">
                <a16:creationId xmlns:a16="http://schemas.microsoft.com/office/drawing/2014/main" id="{05CF5438-F971-413C-BC0F-31AA516963A5}"/>
              </a:ext>
            </a:extLst>
          </p:cNvPr>
          <p:cNvSpPr>
            <a:spLocks noGrp="1"/>
          </p:cNvSpPr>
          <p:nvPr>
            <p:ph sz="quarter" idx="15"/>
          </p:nvPr>
        </p:nvSpPr>
        <p:spPr>
          <a:xfrm>
            <a:off x="1902541" y="2459578"/>
            <a:ext cx="2477729" cy="391867"/>
          </a:xfrm>
        </p:spPr>
        <p:txBody>
          <a:bodyPr/>
          <a:lstStyle/>
          <a:p>
            <a:pPr marL="432" indent="0">
              <a:buNone/>
            </a:pPr>
            <a:r>
              <a:rPr lang="en-IN" sz="2400" dirty="0"/>
              <a:t>protease inhibitor</a:t>
            </a:r>
          </a:p>
        </p:txBody>
      </p:sp>
      <p:sp>
        <p:nvSpPr>
          <p:cNvPr id="10" name="Content Placeholder 9">
            <a:extLst>
              <a:ext uri="{FF2B5EF4-FFF2-40B4-BE49-F238E27FC236}">
                <a16:creationId xmlns:a16="http://schemas.microsoft.com/office/drawing/2014/main" id="{45120A70-8925-4A7D-8317-B5C5EF53AA2D}"/>
              </a:ext>
            </a:extLst>
          </p:cNvPr>
          <p:cNvSpPr>
            <a:spLocks noGrp="1"/>
          </p:cNvSpPr>
          <p:nvPr>
            <p:ph sz="quarter" idx="21"/>
          </p:nvPr>
        </p:nvSpPr>
        <p:spPr>
          <a:xfrm>
            <a:off x="4959737" y="2459578"/>
            <a:ext cx="2886405" cy="391868"/>
          </a:xfrm>
        </p:spPr>
        <p:txBody>
          <a:bodyPr/>
          <a:lstStyle/>
          <a:p>
            <a:pPr marL="432" indent="0">
              <a:buNone/>
            </a:pPr>
            <a:r>
              <a:rPr lang="en-IN" sz="2400" dirty="0"/>
              <a:t>reverse transcription</a:t>
            </a:r>
          </a:p>
        </p:txBody>
      </p:sp>
      <p:sp>
        <p:nvSpPr>
          <p:cNvPr id="6" name="Content Placeholder 5">
            <a:extLst>
              <a:ext uri="{FF2B5EF4-FFF2-40B4-BE49-F238E27FC236}">
                <a16:creationId xmlns:a16="http://schemas.microsoft.com/office/drawing/2014/main" id="{00C2749C-CD13-459E-B643-E1CADCD2B1D4}"/>
              </a:ext>
            </a:extLst>
          </p:cNvPr>
          <p:cNvSpPr>
            <a:spLocks noGrp="1"/>
          </p:cNvSpPr>
          <p:nvPr>
            <p:ph sz="quarter" idx="17"/>
          </p:nvPr>
        </p:nvSpPr>
        <p:spPr>
          <a:xfrm>
            <a:off x="454673" y="2980375"/>
            <a:ext cx="3719122" cy="373540"/>
          </a:xfrm>
        </p:spPr>
        <p:txBody>
          <a:bodyPr/>
          <a:lstStyle/>
          <a:p>
            <a:pPr marL="432" indent="0">
              <a:buNone/>
            </a:pPr>
            <a:r>
              <a:rPr lang="en-IN" sz="2400" dirty="0">
                <a:solidFill>
                  <a:schemeClr val="tx2"/>
                </a:solidFill>
              </a:rPr>
              <a:t>A. </a:t>
            </a:r>
            <a:r>
              <a:rPr lang="en-IN" sz="2400" dirty="0"/>
              <a:t>a virus containing R</a:t>
            </a:r>
            <a:r>
              <a:rPr lang="en-IN" sz="100" dirty="0"/>
              <a:t> </a:t>
            </a:r>
            <a:r>
              <a:rPr lang="en-IN" sz="2400" dirty="0"/>
              <a:t>N</a:t>
            </a:r>
            <a:r>
              <a:rPr lang="en-IN" sz="100" dirty="0"/>
              <a:t> </a:t>
            </a:r>
            <a:r>
              <a:rPr lang="en-IN" sz="2400" dirty="0"/>
              <a:t>A</a:t>
            </a:r>
          </a:p>
        </p:txBody>
      </p:sp>
      <p:sp>
        <p:nvSpPr>
          <p:cNvPr id="11" name="Content Placeholder 10">
            <a:extLst>
              <a:ext uri="{FF2B5EF4-FFF2-40B4-BE49-F238E27FC236}">
                <a16:creationId xmlns:a16="http://schemas.microsoft.com/office/drawing/2014/main" id="{5AD0DD78-AEC5-4008-A0E7-583BF68D5EFF}"/>
              </a:ext>
            </a:extLst>
          </p:cNvPr>
          <p:cNvSpPr>
            <a:spLocks noGrp="1"/>
          </p:cNvSpPr>
          <p:nvPr>
            <p:ph sz="quarter" idx="22"/>
          </p:nvPr>
        </p:nvSpPr>
        <p:spPr>
          <a:xfrm>
            <a:off x="5722373" y="2968428"/>
            <a:ext cx="1519084" cy="391869"/>
          </a:xfrm>
        </p:spPr>
        <p:txBody>
          <a:bodyPr/>
          <a:lstStyle/>
          <a:p>
            <a:pPr marL="432" indent="0">
              <a:buNone/>
            </a:pPr>
            <a:r>
              <a:rPr lang="en-IN" sz="2400" b="1" dirty="0"/>
              <a:t>retrovirus</a:t>
            </a:r>
          </a:p>
        </p:txBody>
      </p:sp>
      <p:sp>
        <p:nvSpPr>
          <p:cNvPr id="7" name="Content Placeholder 6">
            <a:extLst>
              <a:ext uri="{FF2B5EF4-FFF2-40B4-BE49-F238E27FC236}">
                <a16:creationId xmlns:a16="http://schemas.microsoft.com/office/drawing/2014/main" id="{EB2FF11F-81E8-4463-9EB8-1C5071922732}"/>
              </a:ext>
            </a:extLst>
          </p:cNvPr>
          <p:cNvSpPr>
            <a:spLocks noGrp="1"/>
          </p:cNvSpPr>
          <p:nvPr>
            <p:ph sz="quarter" idx="18"/>
          </p:nvPr>
        </p:nvSpPr>
        <p:spPr>
          <a:xfrm>
            <a:off x="459728" y="3530061"/>
            <a:ext cx="6855472" cy="373540"/>
          </a:xfrm>
        </p:spPr>
        <p:txBody>
          <a:bodyPr/>
          <a:lstStyle/>
          <a:p>
            <a:pPr marL="432" indent="0">
              <a:buNone/>
            </a:pPr>
            <a:r>
              <a:rPr lang="en-US" sz="2400" dirty="0">
                <a:solidFill>
                  <a:schemeClr val="tx2"/>
                </a:solidFill>
              </a:rPr>
              <a:t>B. </a:t>
            </a:r>
            <a:r>
              <a:rPr lang="en-US" sz="2400" dirty="0"/>
              <a:t>a small particle requiring a host cell to replicate</a:t>
            </a:r>
            <a:endParaRPr lang="en-IN" sz="2400" dirty="0"/>
          </a:p>
        </p:txBody>
      </p:sp>
      <p:sp>
        <p:nvSpPr>
          <p:cNvPr id="12" name="Content Placeholder 11">
            <a:extLst>
              <a:ext uri="{FF2B5EF4-FFF2-40B4-BE49-F238E27FC236}">
                <a16:creationId xmlns:a16="http://schemas.microsoft.com/office/drawing/2014/main" id="{8CA77003-0BD1-4053-A28E-B9BFC8950B4E}"/>
              </a:ext>
            </a:extLst>
          </p:cNvPr>
          <p:cNvSpPr>
            <a:spLocks noGrp="1"/>
          </p:cNvSpPr>
          <p:nvPr>
            <p:ph sz="quarter" idx="23"/>
          </p:nvPr>
        </p:nvSpPr>
        <p:spPr>
          <a:xfrm>
            <a:off x="5737123" y="3990063"/>
            <a:ext cx="958645" cy="373540"/>
          </a:xfrm>
        </p:spPr>
        <p:txBody>
          <a:bodyPr/>
          <a:lstStyle/>
          <a:p>
            <a:pPr marL="432" indent="0">
              <a:buNone/>
            </a:pPr>
            <a:r>
              <a:rPr lang="en-IN" sz="2400" b="1" dirty="0"/>
              <a:t>virus</a:t>
            </a:r>
          </a:p>
        </p:txBody>
      </p:sp>
      <p:sp>
        <p:nvSpPr>
          <p:cNvPr id="13" name="Content Placeholder 12">
            <a:extLst>
              <a:ext uri="{FF2B5EF4-FFF2-40B4-BE49-F238E27FC236}">
                <a16:creationId xmlns:a16="http://schemas.microsoft.com/office/drawing/2014/main" id="{A663DDD3-6DC2-402A-B9B8-F1484898DFE0}"/>
              </a:ext>
            </a:extLst>
          </p:cNvPr>
          <p:cNvSpPr>
            <a:spLocks noGrp="1"/>
          </p:cNvSpPr>
          <p:nvPr>
            <p:ph sz="quarter" idx="24"/>
          </p:nvPr>
        </p:nvSpPr>
        <p:spPr>
          <a:xfrm>
            <a:off x="454025" y="4478748"/>
            <a:ext cx="8041046" cy="391868"/>
          </a:xfrm>
        </p:spPr>
        <p:txBody>
          <a:bodyPr/>
          <a:lstStyle/>
          <a:p>
            <a:pPr marL="0" indent="0">
              <a:buNone/>
            </a:pPr>
            <a:r>
              <a:rPr lang="en-US" sz="2400" dirty="0">
                <a:solidFill>
                  <a:schemeClr val="tx2"/>
                </a:solidFill>
                <a:latin typeface="+mn-lt"/>
              </a:rPr>
              <a:t>C. </a:t>
            </a:r>
            <a:r>
              <a:rPr lang="en-US" sz="2400" dirty="0">
                <a:latin typeface="+mn-lt"/>
              </a:rPr>
              <a:t>a substance that prevents the synthesis of viral proteins</a:t>
            </a:r>
            <a:endParaRPr lang="en-IN" sz="2400" dirty="0">
              <a:latin typeface="+mn-lt"/>
            </a:endParaRPr>
          </a:p>
        </p:txBody>
      </p:sp>
      <p:sp>
        <p:nvSpPr>
          <p:cNvPr id="14" name="Content Placeholder 13">
            <a:extLst>
              <a:ext uri="{FF2B5EF4-FFF2-40B4-BE49-F238E27FC236}">
                <a16:creationId xmlns:a16="http://schemas.microsoft.com/office/drawing/2014/main" id="{E2003BA8-2293-4CD9-801C-A21358308AD9}"/>
              </a:ext>
            </a:extLst>
          </p:cNvPr>
          <p:cNvSpPr>
            <a:spLocks noGrp="1"/>
          </p:cNvSpPr>
          <p:nvPr>
            <p:ph sz="quarter" idx="25"/>
          </p:nvPr>
        </p:nvSpPr>
        <p:spPr>
          <a:xfrm>
            <a:off x="5719910" y="4935161"/>
            <a:ext cx="2789903" cy="391869"/>
          </a:xfrm>
        </p:spPr>
        <p:txBody>
          <a:bodyPr/>
          <a:lstStyle/>
          <a:p>
            <a:pPr marL="0" indent="0">
              <a:buNone/>
            </a:pPr>
            <a:r>
              <a:rPr lang="en-IN" sz="2400" b="1" dirty="0">
                <a:latin typeface="+mn-lt"/>
              </a:rPr>
              <a:t>protease inhibitor</a:t>
            </a:r>
          </a:p>
        </p:txBody>
      </p:sp>
      <p:sp>
        <p:nvSpPr>
          <p:cNvPr id="15" name="Content Placeholder 14">
            <a:extLst>
              <a:ext uri="{FF2B5EF4-FFF2-40B4-BE49-F238E27FC236}">
                <a16:creationId xmlns:a16="http://schemas.microsoft.com/office/drawing/2014/main" id="{A9D865D7-4188-4B93-9C4A-BFB554FA0CAE}"/>
              </a:ext>
            </a:extLst>
          </p:cNvPr>
          <p:cNvSpPr>
            <a:spLocks noGrp="1"/>
          </p:cNvSpPr>
          <p:nvPr>
            <p:ph sz="quarter" idx="26"/>
          </p:nvPr>
        </p:nvSpPr>
        <p:spPr>
          <a:xfrm>
            <a:off x="454025" y="5448763"/>
            <a:ext cx="5890066" cy="391868"/>
          </a:xfrm>
        </p:spPr>
        <p:txBody>
          <a:bodyPr/>
          <a:lstStyle/>
          <a:p>
            <a:pPr marL="0" indent="0">
              <a:buNone/>
            </a:pPr>
            <a:r>
              <a:rPr lang="en-US" sz="2400" dirty="0">
                <a:solidFill>
                  <a:schemeClr val="tx2"/>
                </a:solidFill>
                <a:latin typeface="+mn-lt"/>
              </a:rPr>
              <a:t>D. </a:t>
            </a:r>
            <a:r>
              <a:rPr lang="en-US" sz="2400" dirty="0">
                <a:latin typeface="+mn-lt"/>
              </a:rPr>
              <a:t>using viral R</a:t>
            </a:r>
            <a:r>
              <a:rPr lang="en-US" sz="100" dirty="0">
                <a:latin typeface="+mn-lt"/>
              </a:rPr>
              <a:t> </a:t>
            </a:r>
            <a:r>
              <a:rPr lang="en-US" sz="2400" dirty="0">
                <a:latin typeface="+mn-lt"/>
              </a:rPr>
              <a:t>N</a:t>
            </a:r>
            <a:r>
              <a:rPr lang="en-US" sz="100" dirty="0">
                <a:latin typeface="+mn-lt"/>
              </a:rPr>
              <a:t> </a:t>
            </a:r>
            <a:r>
              <a:rPr lang="en-US" sz="2400" dirty="0">
                <a:latin typeface="+mn-lt"/>
              </a:rPr>
              <a:t>A to synthesize viral D</a:t>
            </a:r>
            <a:r>
              <a:rPr lang="en-US" sz="100" dirty="0">
                <a:latin typeface="+mn-lt"/>
              </a:rPr>
              <a:t> </a:t>
            </a:r>
            <a:r>
              <a:rPr lang="en-US" sz="2400" dirty="0">
                <a:latin typeface="+mn-lt"/>
              </a:rPr>
              <a:t>N</a:t>
            </a:r>
            <a:r>
              <a:rPr lang="en-US" sz="100" dirty="0">
                <a:latin typeface="+mn-lt"/>
              </a:rPr>
              <a:t> </a:t>
            </a:r>
            <a:r>
              <a:rPr lang="en-US" sz="2400" dirty="0">
                <a:latin typeface="+mn-lt"/>
              </a:rPr>
              <a:t>A</a:t>
            </a:r>
            <a:endParaRPr lang="en-IN" sz="2400" dirty="0">
              <a:latin typeface="+mn-lt"/>
            </a:endParaRPr>
          </a:p>
        </p:txBody>
      </p:sp>
      <p:sp>
        <p:nvSpPr>
          <p:cNvPr id="16" name="Content Placeholder 15">
            <a:extLst>
              <a:ext uri="{FF2B5EF4-FFF2-40B4-BE49-F238E27FC236}">
                <a16:creationId xmlns:a16="http://schemas.microsoft.com/office/drawing/2014/main" id="{AD55AF40-2D9C-446E-9F96-F68CB0165034}"/>
              </a:ext>
            </a:extLst>
          </p:cNvPr>
          <p:cNvSpPr>
            <a:spLocks noGrp="1"/>
          </p:cNvSpPr>
          <p:nvPr>
            <p:ph sz="quarter" idx="27"/>
          </p:nvPr>
        </p:nvSpPr>
        <p:spPr>
          <a:xfrm>
            <a:off x="5719915" y="5886912"/>
            <a:ext cx="3188106" cy="391868"/>
          </a:xfrm>
        </p:spPr>
        <p:txBody>
          <a:bodyPr/>
          <a:lstStyle/>
          <a:p>
            <a:pPr marL="0" indent="0">
              <a:buNone/>
            </a:pPr>
            <a:r>
              <a:rPr lang="en-IN" sz="2400" b="1" dirty="0">
                <a:latin typeface="+mn-lt"/>
              </a:rPr>
              <a:t>reverse transcription</a:t>
            </a:r>
          </a:p>
        </p:txBody>
      </p:sp>
    </p:spTree>
    <p:extLst>
      <p:ext uri="{BB962C8B-B14F-4D97-AF65-F5344CB8AC3E}">
        <p14:creationId xmlns:p14="http://schemas.microsoft.com/office/powerpoint/2010/main" val="13170261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400" dirty="0"/>
              <a:t>Chemistry Link to Health: Cancer </a:t>
            </a:r>
            <a:r>
              <a:rPr lang="en-IN" sz="2000" b="0" dirty="0"/>
              <a:t>(1 of 2)</a:t>
            </a:r>
            <a:endParaRPr lang="en-IN" sz="2000" dirty="0"/>
          </a:p>
        </p:txBody>
      </p:sp>
      <p:sp>
        <p:nvSpPr>
          <p:cNvPr id="6" name="Content Placeholder 5"/>
          <p:cNvSpPr>
            <a:spLocks noGrp="1"/>
          </p:cNvSpPr>
          <p:nvPr>
            <p:ph sz="quarter" idx="13"/>
          </p:nvPr>
        </p:nvSpPr>
        <p:spPr>
          <a:xfrm>
            <a:off x="457200" y="1556327"/>
            <a:ext cx="4152900" cy="4463473"/>
          </a:xfrm>
        </p:spPr>
        <p:txBody>
          <a:bodyPr/>
          <a:lstStyle/>
          <a:p>
            <a:pPr marL="432" indent="0">
              <a:buNone/>
            </a:pPr>
            <a:r>
              <a:rPr lang="en-US" dirty="0"/>
              <a:t>Normally, cells in the body undergo an orderly and controlled cell division. When cells begin to grow and multiply without control, they invade neighboring cells and appear as a tumor.</a:t>
            </a:r>
          </a:p>
          <a:p>
            <a:pPr marL="432" indent="0">
              <a:buNone/>
            </a:pPr>
            <a:r>
              <a:rPr lang="en-US" dirty="0"/>
              <a:t>When they invade other tissues and interfere with normal functions of the body, the tumors are cancerous.</a:t>
            </a:r>
            <a:endParaRPr lang="en-IN" dirty="0"/>
          </a:p>
        </p:txBody>
      </p:sp>
      <p:pic>
        <p:nvPicPr>
          <p:cNvPr id="16" name="Content Placeholder 15" descr="A microscopic view of Epstein Barr virus shows blue circles containing yellow dots, on a red background.">
            <a:extLst>
              <a:ext uri="{FF2B5EF4-FFF2-40B4-BE49-F238E27FC236}">
                <a16:creationId xmlns:a16="http://schemas.microsoft.com/office/drawing/2014/main" id="{5D2B1B63-406B-47BE-A1A6-D442C30005C0}"/>
              </a:ext>
            </a:extLst>
          </p:cNvPr>
          <p:cNvPicPr>
            <a:picLocks noGrp="1" noChangeAspect="1"/>
          </p:cNvPicPr>
          <p:nvPr>
            <p:ph sz="quarter" idx="14"/>
          </p:nvPr>
        </p:nvPicPr>
        <p:blipFill>
          <a:blip r:embed="rId2"/>
          <a:stretch>
            <a:fillRect/>
          </a:stretch>
        </p:blipFill>
        <p:spPr>
          <a:xfrm>
            <a:off x="4946707" y="1573790"/>
            <a:ext cx="3743268" cy="2908044"/>
          </a:xfrm>
          <a:prstGeom prst="rect">
            <a:avLst/>
          </a:prstGeom>
        </p:spPr>
      </p:pic>
      <p:sp>
        <p:nvSpPr>
          <p:cNvPr id="8" name="Content Placeholder 7"/>
          <p:cNvSpPr>
            <a:spLocks noGrp="1"/>
          </p:cNvSpPr>
          <p:nvPr>
            <p:ph sz="quarter" idx="15"/>
          </p:nvPr>
        </p:nvSpPr>
        <p:spPr>
          <a:xfrm>
            <a:off x="4946707" y="4742973"/>
            <a:ext cx="3743268" cy="1276827"/>
          </a:xfrm>
        </p:spPr>
        <p:txBody>
          <a:bodyPr/>
          <a:lstStyle/>
          <a:p>
            <a:pPr marL="432" indent="0">
              <a:buNone/>
            </a:pPr>
            <a:r>
              <a:rPr lang="en-IN" dirty="0"/>
              <a:t>Epstein–Barr virus (E</a:t>
            </a:r>
            <a:r>
              <a:rPr lang="en-IN" sz="200" dirty="0"/>
              <a:t> </a:t>
            </a:r>
            <a:r>
              <a:rPr lang="en-IN" dirty="0"/>
              <a:t>B</a:t>
            </a:r>
            <a:r>
              <a:rPr lang="en-IN" sz="200" dirty="0"/>
              <a:t> </a:t>
            </a:r>
            <a:r>
              <a:rPr lang="en-IN" dirty="0"/>
              <a:t>V), herpesvirus 4, causes cancer in humans.</a:t>
            </a:r>
          </a:p>
        </p:txBody>
      </p:sp>
    </p:spTree>
    <p:extLst>
      <p:ext uri="{BB962C8B-B14F-4D97-AF65-F5344CB8AC3E}">
        <p14:creationId xmlns:p14="http://schemas.microsoft.com/office/powerpoint/2010/main" val="8366089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Cancer </a:t>
            </a:r>
            <a:r>
              <a:rPr lang="en-IN" sz="2000" b="0" dirty="0"/>
              <a:t>(2 of 2)</a:t>
            </a:r>
            <a:endParaRPr lang="en-IN" sz="2000" dirty="0"/>
          </a:p>
        </p:txBody>
      </p:sp>
      <p:sp>
        <p:nvSpPr>
          <p:cNvPr id="5" name="Content Placeholder 4"/>
          <p:cNvSpPr>
            <a:spLocks noGrp="1"/>
          </p:cNvSpPr>
          <p:nvPr>
            <p:ph sz="quarter" idx="13"/>
          </p:nvPr>
        </p:nvSpPr>
        <p:spPr>
          <a:xfrm>
            <a:off x="457200" y="1556328"/>
            <a:ext cx="8229600" cy="999548"/>
          </a:xfrm>
        </p:spPr>
        <p:txBody>
          <a:bodyPr/>
          <a:lstStyle/>
          <a:p>
            <a:pPr marL="432" indent="0">
              <a:buNone/>
            </a:pPr>
            <a:r>
              <a:rPr lang="en-US" sz="2000" dirty="0"/>
              <a:t>Cancer can be caused by chemical and environmental substances, by ultraviolet or medical radiation, or by oncogenic viruses, which are associated with human cancers.</a:t>
            </a:r>
            <a:endParaRPr lang="en-IN" sz="2000" dirty="0"/>
          </a:p>
        </p:txBody>
      </p:sp>
      <p:sp>
        <p:nvSpPr>
          <p:cNvPr id="6" name="Content Placeholder 5"/>
          <p:cNvSpPr>
            <a:spLocks noGrp="1"/>
          </p:cNvSpPr>
          <p:nvPr>
            <p:ph sz="quarter" idx="14"/>
          </p:nvPr>
        </p:nvSpPr>
        <p:spPr>
          <a:xfrm>
            <a:off x="457200" y="2667000"/>
            <a:ext cx="7226300" cy="368300"/>
          </a:xfrm>
        </p:spPr>
        <p:txBody>
          <a:bodyPr/>
          <a:lstStyle/>
          <a:p>
            <a:pPr marL="432" indent="0">
              <a:buNone/>
            </a:pPr>
            <a:r>
              <a:rPr lang="en-US" sz="2000" b="1" dirty="0"/>
              <a:t>Table 17.12</a:t>
            </a:r>
            <a:r>
              <a:rPr lang="en-US" sz="2000" dirty="0"/>
              <a:t> Some Chemical and Environmental Carcinogens</a:t>
            </a:r>
            <a:endParaRPr lang="en-IN" sz="2000" dirty="0"/>
          </a:p>
        </p:txBody>
      </p:sp>
      <p:graphicFrame>
        <p:nvGraphicFramePr>
          <p:cNvPr id="16" name="Content Placeholder 15"/>
          <p:cNvGraphicFramePr>
            <a:graphicFrameLocks noGrp="1"/>
          </p:cNvGraphicFramePr>
          <p:nvPr>
            <p:ph sz="quarter" idx="15"/>
            <p:extLst/>
          </p:nvPr>
        </p:nvGraphicFramePr>
        <p:xfrm>
          <a:off x="2349500" y="3117053"/>
          <a:ext cx="4445000" cy="3109120"/>
        </p:xfrm>
        <a:graphic>
          <a:graphicData uri="http://schemas.openxmlformats.org/drawingml/2006/table">
            <a:tbl>
              <a:tblPr firstRow="1" bandRow="1">
                <a:tableStyleId>{2D5ABB26-0587-4C30-8999-92F81FD0307C}</a:tableStyleId>
              </a:tblPr>
              <a:tblGrid>
                <a:gridCol w="1757840">
                  <a:extLst>
                    <a:ext uri="{9D8B030D-6E8A-4147-A177-3AD203B41FA5}">
                      <a16:colId xmlns:a16="http://schemas.microsoft.com/office/drawing/2014/main" val="2413257732"/>
                    </a:ext>
                  </a:extLst>
                </a:gridCol>
                <a:gridCol w="2687160">
                  <a:extLst>
                    <a:ext uri="{9D8B030D-6E8A-4147-A177-3AD203B41FA5}">
                      <a16:colId xmlns:a16="http://schemas.microsoft.com/office/drawing/2014/main" val="3490257605"/>
                    </a:ext>
                  </a:extLst>
                </a:gridCol>
              </a:tblGrid>
              <a:tr h="310912">
                <a:tc>
                  <a:txBody>
                    <a:bodyPr/>
                    <a:lstStyle/>
                    <a:p>
                      <a:r>
                        <a:rPr lang="en-IN" sz="1400" b="1" dirty="0"/>
                        <a:t>Carcinogen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Tumor Site</a:t>
                      </a:r>
                      <a:endParaRPr lang="en-IN" sz="14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9259827"/>
                  </a:ext>
                </a:extLst>
              </a:tr>
              <a:tr h="310912">
                <a:tc>
                  <a:txBody>
                    <a:bodyPr/>
                    <a:lstStyle/>
                    <a:p>
                      <a:r>
                        <a:rPr lang="en-IN" sz="1400" b="0" i="0" u="none" strike="noStrike" cap="none" baseline="0" dirty="0">
                          <a:solidFill>
                            <a:schemeClr val="tx1"/>
                          </a:solidFill>
                          <a:latin typeface="+mn-lt"/>
                          <a:ea typeface="+mn-ea"/>
                          <a:cs typeface="+mn-cs"/>
                          <a:sym typeface="Arial"/>
                        </a:rPr>
                        <a:t>Aflatoxin</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Liver</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0166505"/>
                  </a:ext>
                </a:extLst>
              </a:tr>
              <a:tr h="310912">
                <a:tc>
                  <a:txBody>
                    <a:bodyPr/>
                    <a:lstStyle/>
                    <a:p>
                      <a:r>
                        <a:rPr lang="en-IN" sz="1400" b="0" i="0" u="none" strike="noStrike" cap="none" baseline="0" dirty="0">
                          <a:solidFill>
                            <a:schemeClr val="tx1"/>
                          </a:solidFill>
                          <a:latin typeface="+mn-lt"/>
                          <a:ea typeface="+mn-ea"/>
                          <a:cs typeface="+mn-cs"/>
                          <a:sym typeface="Arial"/>
                        </a:rPr>
                        <a:t>Aniline dyes</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Bladder</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0356414"/>
                  </a:ext>
                </a:extLst>
              </a:tr>
              <a:tr h="310912">
                <a:tc>
                  <a:txBody>
                    <a:bodyPr/>
                    <a:lstStyle/>
                    <a:p>
                      <a:r>
                        <a:rPr lang="en-IN" sz="1400" b="0" i="0" u="none" strike="noStrike" cap="none" baseline="0" dirty="0">
                          <a:solidFill>
                            <a:schemeClr val="tx1"/>
                          </a:solidFill>
                          <a:latin typeface="+mn-lt"/>
                          <a:ea typeface="+mn-ea"/>
                          <a:cs typeface="+mn-cs"/>
                          <a:sym typeface="Arial"/>
                        </a:rPr>
                        <a:t>Arsenic</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Skin, lungs</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6226694"/>
                  </a:ext>
                </a:extLst>
              </a:tr>
              <a:tr h="310912">
                <a:tc>
                  <a:txBody>
                    <a:bodyPr/>
                    <a:lstStyle/>
                    <a:p>
                      <a:r>
                        <a:rPr lang="en-IN" sz="1400" b="0" i="0" u="none" strike="noStrike" cap="none" baseline="0" dirty="0">
                          <a:solidFill>
                            <a:schemeClr val="tx1"/>
                          </a:solidFill>
                          <a:latin typeface="+mn-lt"/>
                          <a:ea typeface="+mn-ea"/>
                          <a:cs typeface="+mn-cs"/>
                          <a:sym typeface="Arial"/>
                        </a:rPr>
                        <a:t>Asbestos</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Lungs, respiratory tract</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4130466"/>
                  </a:ext>
                </a:extLst>
              </a:tr>
              <a:tr h="310912">
                <a:tc>
                  <a:txBody>
                    <a:bodyPr/>
                    <a:lstStyle/>
                    <a:p>
                      <a:r>
                        <a:rPr lang="en-IN" sz="1400" b="0" i="0" u="none" strike="noStrike" cap="none" baseline="0" dirty="0">
                          <a:solidFill>
                            <a:schemeClr val="tx1"/>
                          </a:solidFill>
                          <a:latin typeface="+mn-lt"/>
                          <a:ea typeface="+mn-ea"/>
                          <a:cs typeface="+mn-cs"/>
                          <a:sym typeface="Arial"/>
                        </a:rPr>
                        <a:t>Cadmium</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Prostate, kidneys</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6926090"/>
                  </a:ext>
                </a:extLst>
              </a:tr>
              <a:tr h="310912">
                <a:tc>
                  <a:txBody>
                    <a:bodyPr/>
                    <a:lstStyle/>
                    <a:p>
                      <a:r>
                        <a:rPr lang="en-IN" sz="1400" b="0" i="0" u="none" strike="noStrike" cap="none" baseline="0" dirty="0">
                          <a:solidFill>
                            <a:schemeClr val="tx1"/>
                          </a:solidFill>
                          <a:latin typeface="+mn-lt"/>
                          <a:ea typeface="+mn-ea"/>
                          <a:cs typeface="+mn-cs"/>
                          <a:sym typeface="Arial"/>
                        </a:rPr>
                        <a:t>Chromium</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Lungs</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8056725"/>
                  </a:ext>
                </a:extLst>
              </a:tr>
              <a:tr h="310912">
                <a:tc>
                  <a:txBody>
                    <a:bodyPr/>
                    <a:lstStyle/>
                    <a:p>
                      <a:r>
                        <a:rPr lang="en-IN" sz="1400" b="0" i="0" u="none" strike="noStrike" cap="none" baseline="0" dirty="0">
                          <a:solidFill>
                            <a:schemeClr val="tx1"/>
                          </a:solidFill>
                          <a:latin typeface="+mn-lt"/>
                          <a:ea typeface="+mn-ea"/>
                          <a:cs typeface="+mn-cs"/>
                          <a:sym typeface="Arial"/>
                        </a:rPr>
                        <a:t>Nickel</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Lungs, sinuses</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4850626"/>
                  </a:ext>
                </a:extLst>
              </a:tr>
              <a:tr h="310912">
                <a:tc>
                  <a:txBody>
                    <a:bodyPr/>
                    <a:lstStyle/>
                    <a:p>
                      <a:r>
                        <a:rPr lang="en-IN" sz="1400" b="0" i="0" u="none" strike="noStrike" cap="none" baseline="0" dirty="0">
                          <a:solidFill>
                            <a:schemeClr val="tx1"/>
                          </a:solidFill>
                          <a:latin typeface="+mn-lt"/>
                          <a:ea typeface="+mn-ea"/>
                          <a:cs typeface="+mn-cs"/>
                          <a:sym typeface="Arial"/>
                        </a:rPr>
                        <a:t>Nitrites</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Stomach</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084565"/>
                  </a:ext>
                </a:extLst>
              </a:tr>
              <a:tr h="310912">
                <a:tc>
                  <a:txBody>
                    <a:bodyPr/>
                    <a:lstStyle/>
                    <a:p>
                      <a:r>
                        <a:rPr lang="en-IN" sz="1400" b="0" i="0" u="none" strike="noStrike" cap="none" baseline="0" dirty="0">
                          <a:solidFill>
                            <a:schemeClr val="tx1"/>
                          </a:solidFill>
                          <a:latin typeface="+mn-lt"/>
                          <a:ea typeface="+mn-ea"/>
                          <a:cs typeface="+mn-cs"/>
                          <a:sym typeface="Arial"/>
                        </a:rPr>
                        <a:t>Vinyl chloride</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Liver</a:t>
                      </a:r>
                      <a:endParaRPr lang="en-IN"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1022649"/>
                  </a:ext>
                </a:extLst>
              </a:tr>
            </a:tbl>
          </a:graphicData>
        </a:graphic>
      </p:graphicFrame>
    </p:spTree>
    <p:extLst>
      <p:ext uri="{BB962C8B-B14F-4D97-AF65-F5344CB8AC3E}">
        <p14:creationId xmlns:p14="http://schemas.microsoft.com/office/powerpoint/2010/main" val="1728570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Nucleic Acids and Protein Synthesis—Concept Map</a:t>
            </a:r>
            <a:endParaRPr lang="en-IN" sz="3400" dirty="0"/>
          </a:p>
        </p:txBody>
      </p:sp>
      <p:pic>
        <p:nvPicPr>
          <p:cNvPr id="6" name="Content Placeholder 5" descr="The concept map reads as follows. For long description in Notes pane, press F6.&#10;">
            <a:extLst>
              <a:ext uri="{FF2B5EF4-FFF2-40B4-BE49-F238E27FC236}">
                <a16:creationId xmlns:a16="http://schemas.microsoft.com/office/drawing/2014/main" id="{EC6CD96D-21A6-4EDA-A9B2-E54972F7303B}"/>
              </a:ext>
            </a:extLst>
          </p:cNvPr>
          <p:cNvPicPr>
            <a:picLocks noGrp="1" noChangeAspect="1"/>
          </p:cNvPicPr>
          <p:nvPr>
            <p:ph sz="quarter" idx="13"/>
          </p:nvPr>
        </p:nvPicPr>
        <p:blipFill>
          <a:blip r:embed="rId3"/>
          <a:stretch>
            <a:fillRect/>
          </a:stretch>
        </p:blipFill>
        <p:spPr>
          <a:xfrm>
            <a:off x="1180010" y="1555750"/>
            <a:ext cx="6783980" cy="4468813"/>
          </a:xfrm>
          <a:prstGeom prst="rect">
            <a:avLst/>
          </a:prstGeom>
        </p:spPr>
      </p:pic>
    </p:spTree>
    <p:extLst>
      <p:ext uri="{BB962C8B-B14F-4D97-AF65-F5344CB8AC3E}">
        <p14:creationId xmlns:p14="http://schemas.microsoft.com/office/powerpoint/2010/main" val="3618193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73636" cy="1097279"/>
          </a:xfrm>
        </p:spPr>
        <p:txBody>
          <a:bodyPr/>
          <a:lstStyle/>
          <a:p>
            <a:r>
              <a:rPr lang="en-IN" sz="3400" dirty="0"/>
              <a:t>Naming Nucleosides and Nucleotides </a:t>
            </a:r>
            <a:r>
              <a:rPr lang="en-IN" sz="2000" b="0" dirty="0"/>
              <a:t>(1 of 2)</a:t>
            </a:r>
            <a:endParaRPr lang="en-IN" sz="2000" dirty="0"/>
          </a:p>
        </p:txBody>
      </p:sp>
      <p:sp>
        <p:nvSpPr>
          <p:cNvPr id="5" name="Content Placeholder 4"/>
          <p:cNvSpPr>
            <a:spLocks noGrp="1"/>
          </p:cNvSpPr>
          <p:nvPr>
            <p:ph sz="quarter" idx="13"/>
          </p:nvPr>
        </p:nvSpPr>
        <p:spPr>
          <a:xfrm>
            <a:off x="457199" y="1556327"/>
            <a:ext cx="8232775" cy="1329377"/>
          </a:xfrm>
        </p:spPr>
        <p:txBody>
          <a:bodyPr/>
          <a:lstStyle/>
          <a:p>
            <a:pPr marL="432" indent="0">
              <a:buNone/>
            </a:pPr>
            <a:r>
              <a:rPr lang="en-US" dirty="0"/>
              <a:t>The names of</a:t>
            </a:r>
          </a:p>
          <a:p>
            <a:r>
              <a:rPr lang="en-US" dirty="0"/>
              <a:t>D</a:t>
            </a:r>
            <a:r>
              <a:rPr lang="en-US" sz="100" dirty="0"/>
              <a:t> </a:t>
            </a:r>
            <a:r>
              <a:rPr lang="en-US" dirty="0"/>
              <a:t>N</a:t>
            </a:r>
            <a:r>
              <a:rPr lang="en-US" sz="100" dirty="0"/>
              <a:t> </a:t>
            </a:r>
            <a:r>
              <a:rPr lang="en-US" dirty="0"/>
              <a:t>A nucleosides add </a:t>
            </a:r>
            <a:r>
              <a:rPr lang="en-US" b="1" dirty="0"/>
              <a:t>deoxy</a:t>
            </a:r>
            <a:r>
              <a:rPr lang="en-US" dirty="0"/>
              <a:t> to the beginning of their names</a:t>
            </a:r>
          </a:p>
        </p:txBody>
      </p:sp>
      <p:sp>
        <p:nvSpPr>
          <p:cNvPr id="6" name="Content Placeholder 5"/>
          <p:cNvSpPr>
            <a:spLocks noGrp="1"/>
          </p:cNvSpPr>
          <p:nvPr>
            <p:ph sz="quarter" idx="14"/>
          </p:nvPr>
        </p:nvSpPr>
        <p:spPr>
          <a:xfrm>
            <a:off x="457200" y="2964750"/>
            <a:ext cx="6786748" cy="443469"/>
          </a:xfrm>
        </p:spPr>
        <p:txBody>
          <a:bodyPr/>
          <a:lstStyle/>
          <a:p>
            <a:r>
              <a:rPr lang="en-US" dirty="0"/>
              <a:t>R</a:t>
            </a:r>
            <a:r>
              <a:rPr lang="en-US" sz="100" dirty="0"/>
              <a:t> </a:t>
            </a:r>
            <a:r>
              <a:rPr lang="en-US" dirty="0"/>
              <a:t>N</a:t>
            </a:r>
            <a:r>
              <a:rPr lang="en-US" sz="100" dirty="0"/>
              <a:t> </a:t>
            </a:r>
            <a:r>
              <a:rPr lang="en-US" dirty="0"/>
              <a:t>A and D</a:t>
            </a:r>
            <a:r>
              <a:rPr lang="en-US" sz="100" dirty="0"/>
              <a:t> </a:t>
            </a:r>
            <a:r>
              <a:rPr lang="en-US" dirty="0"/>
              <a:t>N</a:t>
            </a:r>
            <a:r>
              <a:rPr lang="en-US" sz="100" dirty="0"/>
              <a:t> </a:t>
            </a:r>
            <a:r>
              <a:rPr lang="en-US" dirty="0"/>
              <a:t>A nucleotides are given by adding</a:t>
            </a:r>
            <a:endParaRPr lang="en-IN" dirty="0"/>
          </a:p>
        </p:txBody>
      </p:sp>
      <p:graphicFrame>
        <p:nvGraphicFramePr>
          <p:cNvPr id="15" name="Object 14" descr="5 prime -"/>
          <p:cNvGraphicFramePr>
            <a:graphicFrameLocks noChangeAspect="1"/>
          </p:cNvGraphicFramePr>
          <p:nvPr>
            <p:extLst>
              <p:ext uri="{D42A27DB-BD31-4B8C-83A1-F6EECF244321}">
                <p14:modId xmlns:p14="http://schemas.microsoft.com/office/powerpoint/2010/main" val="3837620336"/>
              </p:ext>
            </p:extLst>
          </p:nvPr>
        </p:nvGraphicFramePr>
        <p:xfrm>
          <a:off x="7326313" y="3032502"/>
          <a:ext cx="546100" cy="333375"/>
        </p:xfrm>
        <a:graphic>
          <a:graphicData uri="http://schemas.openxmlformats.org/presentationml/2006/ole">
            <mc:AlternateContent xmlns:mc="http://schemas.openxmlformats.org/markup-compatibility/2006">
              <mc:Choice xmlns:v="urn:schemas-microsoft-com:vml" Requires="v">
                <p:oleObj spid="_x0000_s4104" name="Equation" r:id="rId3" imgW="291960" imgH="177480" progId="Equation.DSMT4">
                  <p:embed/>
                </p:oleObj>
              </mc:Choice>
              <mc:Fallback>
                <p:oleObj name="Equation" r:id="rId3" imgW="291960" imgH="177480" progId="Equation.DSMT4">
                  <p:embed/>
                  <p:pic>
                    <p:nvPicPr>
                      <p:cNvPr id="16" name="Object 15"/>
                      <p:cNvPicPr/>
                      <p:nvPr/>
                    </p:nvPicPr>
                    <p:blipFill>
                      <a:blip r:embed="rId4"/>
                      <a:stretch>
                        <a:fillRect/>
                      </a:stretch>
                    </p:blipFill>
                    <p:spPr>
                      <a:xfrm>
                        <a:off x="7326313" y="3032502"/>
                        <a:ext cx="546100" cy="333375"/>
                      </a:xfrm>
                      <a:prstGeom prst="rect">
                        <a:avLst/>
                      </a:prstGeom>
                    </p:spPr>
                  </p:pic>
                </p:oleObj>
              </mc:Fallback>
            </mc:AlternateContent>
          </a:graphicData>
        </a:graphic>
      </p:graphicFrame>
      <p:sp>
        <p:nvSpPr>
          <p:cNvPr id="7" name="Content Placeholder 6"/>
          <p:cNvSpPr>
            <a:spLocks noGrp="1"/>
          </p:cNvSpPr>
          <p:nvPr>
            <p:ph sz="quarter" idx="15"/>
          </p:nvPr>
        </p:nvSpPr>
        <p:spPr>
          <a:xfrm>
            <a:off x="457200" y="3487265"/>
            <a:ext cx="2832265" cy="416398"/>
          </a:xfrm>
        </p:spPr>
        <p:txBody>
          <a:bodyPr/>
          <a:lstStyle/>
          <a:p>
            <a:pPr marL="255600" indent="0">
              <a:buNone/>
            </a:pPr>
            <a:r>
              <a:rPr lang="en-US" b="1" dirty="0"/>
              <a:t>monophosphate</a:t>
            </a:r>
            <a:endParaRPr lang="en-IN" b="1" dirty="0"/>
          </a:p>
        </p:txBody>
      </p:sp>
      <p:sp>
        <p:nvSpPr>
          <p:cNvPr id="8" name="Content Placeholder 7"/>
          <p:cNvSpPr>
            <a:spLocks noGrp="1"/>
          </p:cNvSpPr>
          <p:nvPr>
            <p:ph sz="quarter" idx="16"/>
          </p:nvPr>
        </p:nvSpPr>
        <p:spPr>
          <a:xfrm>
            <a:off x="457200" y="4395789"/>
            <a:ext cx="8232775" cy="1197490"/>
          </a:xfrm>
        </p:spPr>
        <p:txBody>
          <a:bodyPr/>
          <a:lstStyle/>
          <a:p>
            <a:pPr marL="432" indent="0">
              <a:buNone/>
            </a:pPr>
            <a:r>
              <a:rPr lang="en-US" dirty="0"/>
              <a:t>The letters A, G, C, U, and T represent bases and are often used in the abbreviations of the respective nucleosides and nucleotides.</a:t>
            </a:r>
            <a:endParaRPr lang="en-IN" dirty="0"/>
          </a:p>
        </p:txBody>
      </p:sp>
    </p:spTree>
    <p:extLst>
      <p:ext uri="{BB962C8B-B14F-4D97-AF65-F5344CB8AC3E}">
        <p14:creationId xmlns:p14="http://schemas.microsoft.com/office/powerpoint/2010/main" val="2483214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15371"/>
            <a:ext cx="6976753" cy="1097279"/>
          </a:xfrm>
        </p:spPr>
        <p:txBody>
          <a:bodyPr/>
          <a:lstStyle/>
          <a:p>
            <a:r>
              <a:rPr lang="en-IN" sz="3400" dirty="0"/>
              <a:t>Naming Nucleosides and Nucleotides </a:t>
            </a:r>
            <a:r>
              <a:rPr lang="en-IN" sz="2000" b="0" dirty="0"/>
              <a:t>(2 of 2)</a:t>
            </a:r>
            <a:endParaRPr lang="en-IN" sz="2000" dirty="0"/>
          </a:p>
        </p:txBody>
      </p:sp>
      <p:sp>
        <p:nvSpPr>
          <p:cNvPr id="6" name="Content Placeholder 5"/>
          <p:cNvSpPr>
            <a:spLocks noGrp="1"/>
          </p:cNvSpPr>
          <p:nvPr>
            <p:ph sz="quarter" idx="13"/>
          </p:nvPr>
        </p:nvSpPr>
        <p:spPr>
          <a:xfrm>
            <a:off x="457200" y="1556327"/>
            <a:ext cx="6976753" cy="379351"/>
          </a:xfrm>
        </p:spPr>
        <p:txBody>
          <a:bodyPr/>
          <a:lstStyle/>
          <a:p>
            <a:pPr marL="432" indent="0">
              <a:buNone/>
            </a:pPr>
            <a:r>
              <a:rPr lang="en-US" sz="2000" b="1" dirty="0"/>
              <a:t>Table 17.2</a:t>
            </a:r>
            <a:r>
              <a:rPr lang="en-US" sz="2000" dirty="0"/>
              <a:t> Nucleosides and Nucleotides in D</a:t>
            </a:r>
            <a:r>
              <a:rPr lang="en-US" sz="100" dirty="0"/>
              <a:t> </a:t>
            </a:r>
            <a:r>
              <a:rPr lang="en-US" sz="2000" dirty="0"/>
              <a:t>N</a:t>
            </a:r>
            <a:r>
              <a:rPr lang="en-US" sz="100" dirty="0"/>
              <a:t> </a:t>
            </a:r>
            <a:r>
              <a:rPr lang="en-US" sz="2000" dirty="0"/>
              <a:t>A and R</a:t>
            </a:r>
            <a:r>
              <a:rPr lang="en-US" sz="100" dirty="0"/>
              <a:t> </a:t>
            </a:r>
            <a:r>
              <a:rPr lang="en-US" sz="2000" dirty="0"/>
              <a:t>N</a:t>
            </a:r>
            <a:r>
              <a:rPr lang="en-US" sz="100" dirty="0"/>
              <a:t> </a:t>
            </a:r>
            <a:r>
              <a:rPr lang="en-US" sz="2000" dirty="0"/>
              <a:t>A</a:t>
            </a:r>
            <a:endParaRPr lang="en-AU" sz="2000" dirty="0"/>
          </a:p>
        </p:txBody>
      </p:sp>
      <p:sp>
        <p:nvSpPr>
          <p:cNvPr id="7" name="Content Placeholder 6"/>
          <p:cNvSpPr>
            <a:spLocks noGrp="1"/>
          </p:cNvSpPr>
          <p:nvPr>
            <p:ph sz="quarter" idx="14"/>
          </p:nvPr>
        </p:nvSpPr>
        <p:spPr>
          <a:xfrm>
            <a:off x="457201" y="2018806"/>
            <a:ext cx="694706" cy="368135"/>
          </a:xfrm>
        </p:spPr>
        <p:txBody>
          <a:bodyPr/>
          <a:lstStyle/>
          <a:p>
            <a:pPr marL="432" indent="0">
              <a:buNone/>
            </a:pPr>
            <a:r>
              <a:rPr lang="en-IN" sz="2000" b="1" dirty="0">
                <a:solidFill>
                  <a:schemeClr val="tx1"/>
                </a:solidFill>
              </a:rPr>
              <a:t>D</a:t>
            </a:r>
            <a:r>
              <a:rPr lang="en-IN" sz="100" b="1" dirty="0">
                <a:solidFill>
                  <a:schemeClr val="tx1"/>
                </a:solidFill>
              </a:rPr>
              <a:t> </a:t>
            </a:r>
            <a:r>
              <a:rPr lang="en-IN" sz="2000" b="1" dirty="0">
                <a:solidFill>
                  <a:schemeClr val="tx1"/>
                </a:solidFill>
              </a:rPr>
              <a:t>N</a:t>
            </a:r>
            <a:r>
              <a:rPr lang="en-IN" sz="100" b="1" dirty="0">
                <a:solidFill>
                  <a:schemeClr val="tx1"/>
                </a:solidFill>
              </a:rPr>
              <a:t> </a:t>
            </a:r>
            <a:r>
              <a:rPr lang="en-IN" sz="2000" b="1" dirty="0">
                <a:solidFill>
                  <a:schemeClr val="tx1"/>
                </a:solidFill>
              </a:rPr>
              <a:t>A</a:t>
            </a:r>
            <a:endParaRPr lang="en-IN" sz="2000" b="1" dirty="0"/>
          </a:p>
        </p:txBody>
      </p:sp>
      <p:graphicFrame>
        <p:nvGraphicFramePr>
          <p:cNvPr id="16" name="Content Placeholder 15"/>
          <p:cNvGraphicFramePr>
            <a:graphicFrameLocks noGrp="1"/>
          </p:cNvGraphicFramePr>
          <p:nvPr>
            <p:ph sz="quarter" idx="15"/>
            <p:extLst>
              <p:ext uri="{D42A27DB-BD31-4B8C-83A1-F6EECF244321}">
                <p14:modId xmlns:p14="http://schemas.microsoft.com/office/powerpoint/2010/main" val="1604060387"/>
              </p:ext>
            </p:extLst>
          </p:nvPr>
        </p:nvGraphicFramePr>
        <p:xfrm>
          <a:off x="457200" y="2484624"/>
          <a:ext cx="8232777" cy="1564865"/>
        </p:xfrm>
        <a:graphic>
          <a:graphicData uri="http://schemas.openxmlformats.org/drawingml/2006/table">
            <a:tbl>
              <a:tblPr firstRow="1" bandRow="1">
                <a:tableStyleId>{2D5ABB26-0587-4C30-8999-92F81FD0307C}</a:tableStyleId>
              </a:tblPr>
              <a:tblGrid>
                <a:gridCol w="1300348">
                  <a:extLst>
                    <a:ext uri="{9D8B030D-6E8A-4147-A177-3AD203B41FA5}">
                      <a16:colId xmlns:a16="http://schemas.microsoft.com/office/drawing/2014/main" val="3212014798"/>
                    </a:ext>
                  </a:extLst>
                </a:gridCol>
                <a:gridCol w="1995055">
                  <a:extLst>
                    <a:ext uri="{9D8B030D-6E8A-4147-A177-3AD203B41FA5}">
                      <a16:colId xmlns:a16="http://schemas.microsoft.com/office/drawing/2014/main" val="1416142934"/>
                    </a:ext>
                  </a:extLst>
                </a:gridCol>
                <a:gridCol w="4937374">
                  <a:extLst>
                    <a:ext uri="{9D8B030D-6E8A-4147-A177-3AD203B41FA5}">
                      <a16:colId xmlns:a16="http://schemas.microsoft.com/office/drawing/2014/main" val="2288790715"/>
                    </a:ext>
                  </a:extLst>
                </a:gridCol>
              </a:tblGrid>
              <a:tr h="312973">
                <a:tc>
                  <a:txBody>
                    <a:bodyPr/>
                    <a:lstStyle/>
                    <a:p>
                      <a:r>
                        <a:rPr lang="en-IN" sz="1400" b="1" i="0" u="none" strike="noStrike" cap="none" baseline="0" dirty="0">
                          <a:solidFill>
                            <a:schemeClr val="tx1"/>
                          </a:solidFill>
                          <a:latin typeface="+mn-lt"/>
                          <a:ea typeface="+mn-ea"/>
                          <a:cs typeface="+mn-cs"/>
                          <a:sym typeface="Arial"/>
                        </a:rPr>
                        <a:t>Base</a:t>
                      </a:r>
                      <a:endParaRPr lang="en-IN"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Nucleosides</a:t>
                      </a:r>
                      <a:endParaRPr lang="en-IN"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Nucleotides</a:t>
                      </a:r>
                      <a:endParaRPr lang="en-IN"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7283124"/>
                  </a:ext>
                </a:extLst>
              </a:tr>
              <a:tr h="312973">
                <a:tc>
                  <a:txBody>
                    <a:bodyPr/>
                    <a:lstStyle/>
                    <a:p>
                      <a:r>
                        <a:rPr lang="en-IN" sz="1400" b="0" i="0" u="none" strike="noStrike" cap="none" baseline="0" dirty="0">
                          <a:solidFill>
                            <a:schemeClr val="tx1"/>
                          </a:solidFill>
                          <a:latin typeface="+mn-lt"/>
                          <a:ea typeface="+mn-ea"/>
                          <a:cs typeface="+mn-cs"/>
                          <a:sym typeface="Arial"/>
                        </a:rPr>
                        <a:t>Adenine (A)</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Deoxyadenosine (A)</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Deoxyadenosine monophosphate (d</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A</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753854"/>
                  </a:ext>
                </a:extLst>
              </a:tr>
              <a:tr h="312973">
                <a:tc>
                  <a:txBody>
                    <a:bodyPr/>
                    <a:lstStyle/>
                    <a:p>
                      <a:r>
                        <a:rPr lang="en-IN" sz="1400" b="0" i="0" u="none" strike="noStrike" cap="none" baseline="0" dirty="0">
                          <a:solidFill>
                            <a:schemeClr val="tx1"/>
                          </a:solidFill>
                          <a:latin typeface="+mn-lt"/>
                          <a:ea typeface="+mn-ea"/>
                          <a:cs typeface="+mn-cs"/>
                          <a:sym typeface="Arial"/>
                        </a:rPr>
                        <a:t>Guanine (G)</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Deoxyguanosine (G)</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Deoxyguanosine monophosphate (d</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G</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085050"/>
                  </a:ext>
                </a:extLst>
              </a:tr>
              <a:tr h="312973">
                <a:tc>
                  <a:txBody>
                    <a:bodyPr/>
                    <a:lstStyle/>
                    <a:p>
                      <a:r>
                        <a:rPr lang="en-IN" sz="1400" b="0" i="0" u="none" strike="noStrike" cap="none" baseline="0" dirty="0">
                          <a:solidFill>
                            <a:schemeClr val="tx1"/>
                          </a:solidFill>
                          <a:latin typeface="+mn-lt"/>
                          <a:ea typeface="+mn-ea"/>
                          <a:cs typeface="+mn-cs"/>
                          <a:sym typeface="Arial"/>
                        </a:rPr>
                        <a:t>Cytosine (C)</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Deoxycytidine (C)</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Deoxycytidine monophosphate (d</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4086910"/>
                  </a:ext>
                </a:extLst>
              </a:tr>
              <a:tr h="312973">
                <a:tc>
                  <a:txBody>
                    <a:bodyPr/>
                    <a:lstStyle/>
                    <a:p>
                      <a:r>
                        <a:rPr lang="en-IN" sz="1400" b="0" i="0" u="none" strike="noStrike" cap="none" baseline="0" dirty="0">
                          <a:solidFill>
                            <a:schemeClr val="tx1"/>
                          </a:solidFill>
                          <a:latin typeface="+mn-lt"/>
                          <a:ea typeface="+mn-ea"/>
                          <a:cs typeface="+mn-cs"/>
                          <a:sym typeface="Arial"/>
                        </a:rPr>
                        <a:t>Thymine (T)</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Deoxythymidine (T)</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Deoxythymidine monophosphate (d</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T</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9483033"/>
                  </a:ext>
                </a:extLst>
              </a:tr>
            </a:tbl>
          </a:graphicData>
        </a:graphic>
      </p:graphicFrame>
      <p:sp>
        <p:nvSpPr>
          <p:cNvPr id="9" name="Content Placeholder 8"/>
          <p:cNvSpPr>
            <a:spLocks noGrp="1"/>
          </p:cNvSpPr>
          <p:nvPr>
            <p:ph sz="quarter" idx="16"/>
          </p:nvPr>
        </p:nvSpPr>
        <p:spPr>
          <a:xfrm>
            <a:off x="457200" y="4144489"/>
            <a:ext cx="694707" cy="358944"/>
          </a:xfrm>
        </p:spPr>
        <p:txBody>
          <a:bodyPr/>
          <a:lstStyle/>
          <a:p>
            <a:pPr marL="0" indent="0">
              <a:buNone/>
            </a:pPr>
            <a:r>
              <a:rPr lang="en-IN" sz="2000" b="1" dirty="0">
                <a:solidFill>
                  <a:schemeClr val="tx1"/>
                </a:solidFill>
              </a:rPr>
              <a:t>R</a:t>
            </a:r>
            <a:r>
              <a:rPr lang="en-IN" sz="100" b="1" dirty="0">
                <a:solidFill>
                  <a:schemeClr val="tx1"/>
                </a:solidFill>
              </a:rPr>
              <a:t> </a:t>
            </a:r>
            <a:r>
              <a:rPr lang="en-IN" sz="2000" b="1" dirty="0">
                <a:solidFill>
                  <a:schemeClr val="tx1"/>
                </a:solidFill>
              </a:rPr>
              <a:t>N</a:t>
            </a:r>
            <a:r>
              <a:rPr lang="en-IN" sz="100" b="1" dirty="0">
                <a:solidFill>
                  <a:schemeClr val="tx1"/>
                </a:solidFill>
              </a:rPr>
              <a:t> </a:t>
            </a:r>
            <a:r>
              <a:rPr lang="en-IN" sz="2000" b="1" dirty="0">
                <a:solidFill>
                  <a:schemeClr val="tx1"/>
                </a:solidFill>
              </a:rPr>
              <a:t>A</a:t>
            </a:r>
            <a:endParaRPr lang="en-IN" sz="2000" b="1" dirty="0"/>
          </a:p>
        </p:txBody>
      </p:sp>
      <p:graphicFrame>
        <p:nvGraphicFramePr>
          <p:cNvPr id="17" name="Content Placeholder 16"/>
          <p:cNvGraphicFramePr>
            <a:graphicFrameLocks noGrp="1"/>
          </p:cNvGraphicFramePr>
          <p:nvPr>
            <p:ph sz="quarter" idx="17"/>
            <p:extLst>
              <p:ext uri="{D42A27DB-BD31-4B8C-83A1-F6EECF244321}">
                <p14:modId xmlns:p14="http://schemas.microsoft.com/office/powerpoint/2010/main" val="2298269415"/>
              </p:ext>
            </p:extLst>
          </p:nvPr>
        </p:nvGraphicFramePr>
        <p:xfrm>
          <a:off x="457200" y="4598368"/>
          <a:ext cx="8232777" cy="1524000"/>
        </p:xfrm>
        <a:graphic>
          <a:graphicData uri="http://schemas.openxmlformats.org/drawingml/2006/table">
            <a:tbl>
              <a:tblPr firstRow="1" bandRow="1">
                <a:tableStyleId>{2D5ABB26-0587-4C30-8999-92F81FD0307C}</a:tableStyleId>
              </a:tblPr>
              <a:tblGrid>
                <a:gridCol w="1359725">
                  <a:extLst>
                    <a:ext uri="{9D8B030D-6E8A-4147-A177-3AD203B41FA5}">
                      <a16:colId xmlns:a16="http://schemas.microsoft.com/office/drawing/2014/main" val="1375540877"/>
                    </a:ext>
                  </a:extLst>
                </a:gridCol>
                <a:gridCol w="1650670">
                  <a:extLst>
                    <a:ext uri="{9D8B030D-6E8A-4147-A177-3AD203B41FA5}">
                      <a16:colId xmlns:a16="http://schemas.microsoft.com/office/drawing/2014/main" val="1644343358"/>
                    </a:ext>
                  </a:extLst>
                </a:gridCol>
                <a:gridCol w="5222382">
                  <a:extLst>
                    <a:ext uri="{9D8B030D-6E8A-4147-A177-3AD203B41FA5}">
                      <a16:colId xmlns:a16="http://schemas.microsoft.com/office/drawing/2014/main" val="2927549852"/>
                    </a:ext>
                  </a:extLst>
                </a:gridCol>
              </a:tblGrid>
              <a:tr h="206107">
                <a:tc>
                  <a:txBody>
                    <a:bodyPr/>
                    <a:lstStyle/>
                    <a:p>
                      <a:r>
                        <a:rPr lang="en-IN" sz="1400" b="1" i="0" u="none" strike="noStrike" cap="none" baseline="0" dirty="0">
                          <a:solidFill>
                            <a:schemeClr val="tx1"/>
                          </a:solidFill>
                          <a:latin typeface="+mn-lt"/>
                          <a:ea typeface="+mn-ea"/>
                          <a:cs typeface="+mn-cs"/>
                          <a:sym typeface="Arial"/>
                        </a:rPr>
                        <a:t>Base</a:t>
                      </a:r>
                      <a:endParaRPr lang="en-IN"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Nucleosides</a:t>
                      </a:r>
                      <a:endParaRPr lang="en-IN"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Nucleotides</a:t>
                      </a:r>
                      <a:endParaRPr lang="en-IN"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6924845"/>
                  </a:ext>
                </a:extLst>
              </a:tr>
              <a:tr h="206107">
                <a:tc>
                  <a:txBody>
                    <a:bodyPr/>
                    <a:lstStyle/>
                    <a:p>
                      <a:r>
                        <a:rPr lang="en-IN" sz="1400" b="0" i="0" u="none" strike="noStrike" cap="none" baseline="0" dirty="0">
                          <a:solidFill>
                            <a:schemeClr val="tx1"/>
                          </a:solidFill>
                          <a:latin typeface="+mn-lt"/>
                          <a:ea typeface="+mn-ea"/>
                          <a:cs typeface="+mn-cs"/>
                          <a:sym typeface="Arial"/>
                        </a:rPr>
                        <a:t>Adenine (A)</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Adenosine (A)</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Adenosine monophosphate (A</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63725"/>
                  </a:ext>
                </a:extLst>
              </a:tr>
              <a:tr h="206107">
                <a:tc>
                  <a:txBody>
                    <a:bodyPr/>
                    <a:lstStyle/>
                    <a:p>
                      <a:r>
                        <a:rPr lang="en-IN" sz="1400" b="0" i="0" u="none" strike="noStrike" cap="none" baseline="0" dirty="0">
                          <a:solidFill>
                            <a:schemeClr val="tx1"/>
                          </a:solidFill>
                          <a:latin typeface="+mn-lt"/>
                          <a:ea typeface="+mn-ea"/>
                          <a:cs typeface="+mn-cs"/>
                          <a:sym typeface="Arial"/>
                        </a:rPr>
                        <a:t>Guanine (G)</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Guanosine (G)</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Guanosine monophosphate (G</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5374"/>
                  </a:ext>
                </a:extLst>
              </a:tr>
              <a:tr h="206107">
                <a:tc>
                  <a:txBody>
                    <a:bodyPr/>
                    <a:lstStyle/>
                    <a:p>
                      <a:r>
                        <a:rPr lang="en-IN" sz="1400" b="0" i="0" u="none" strike="noStrike" cap="none" baseline="0" dirty="0">
                          <a:solidFill>
                            <a:schemeClr val="tx1"/>
                          </a:solidFill>
                          <a:latin typeface="+mn-lt"/>
                          <a:ea typeface="+mn-ea"/>
                          <a:cs typeface="+mn-cs"/>
                          <a:sym typeface="Arial"/>
                        </a:rPr>
                        <a:t>Cytosine (C)</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Cytidine (C)</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Cytidine monophosphate (C</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082479"/>
                  </a:ext>
                </a:extLst>
              </a:tr>
              <a:tr h="206107">
                <a:tc>
                  <a:txBody>
                    <a:bodyPr/>
                    <a:lstStyle/>
                    <a:p>
                      <a:r>
                        <a:rPr lang="en-IN" sz="1400" b="0" i="0" u="none" strike="noStrike" cap="none" baseline="0" dirty="0">
                          <a:solidFill>
                            <a:schemeClr val="tx1"/>
                          </a:solidFill>
                          <a:latin typeface="+mn-lt"/>
                          <a:ea typeface="+mn-ea"/>
                          <a:cs typeface="+mn-cs"/>
                          <a:sym typeface="Arial"/>
                        </a:rPr>
                        <a:t>Uracil (U)</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Uridine (U)</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Uridine monophosphate (U</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1468732"/>
                  </a:ext>
                </a:extLst>
              </a:tr>
            </a:tbl>
          </a:graphicData>
        </a:graphic>
      </p:graphicFrame>
    </p:spTree>
    <p:extLst>
      <p:ext uri="{BB962C8B-B14F-4D97-AF65-F5344CB8AC3E}">
        <p14:creationId xmlns:p14="http://schemas.microsoft.com/office/powerpoint/2010/main" val="2750915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5" name="Content Placeholder 4"/>
          <p:cNvSpPr>
            <a:spLocks noGrp="1"/>
          </p:cNvSpPr>
          <p:nvPr>
            <p:ph sz="quarter" idx="13"/>
          </p:nvPr>
        </p:nvSpPr>
        <p:spPr>
          <a:xfrm>
            <a:off x="457200" y="1556327"/>
            <a:ext cx="7570519" cy="426852"/>
          </a:xfrm>
        </p:spPr>
        <p:txBody>
          <a:bodyPr/>
          <a:lstStyle/>
          <a:p>
            <a:pPr marL="432" indent="0">
              <a:buNone/>
            </a:pPr>
            <a:r>
              <a:rPr lang="en-US" dirty="0"/>
              <a:t>Identify the following bases as a purine or pyrimidine:</a:t>
            </a:r>
          </a:p>
        </p:txBody>
      </p:sp>
      <p:sp>
        <p:nvSpPr>
          <p:cNvPr id="6" name="Content Placeholder 5"/>
          <p:cNvSpPr>
            <a:spLocks noGrp="1"/>
          </p:cNvSpPr>
          <p:nvPr>
            <p:ph sz="quarter" idx="14"/>
          </p:nvPr>
        </p:nvSpPr>
        <p:spPr>
          <a:xfrm>
            <a:off x="457200" y="2110155"/>
            <a:ext cx="1668483" cy="445476"/>
          </a:xfrm>
        </p:spPr>
        <p:txBody>
          <a:bodyPr/>
          <a:lstStyle/>
          <a:p>
            <a:pPr marL="432" indent="0">
              <a:buNone/>
            </a:pPr>
            <a:r>
              <a:rPr lang="en-IN" dirty="0">
                <a:solidFill>
                  <a:schemeClr val="tx2"/>
                </a:solidFill>
              </a:rPr>
              <a:t>A.</a:t>
            </a:r>
            <a:r>
              <a:rPr lang="en-IN" dirty="0"/>
              <a:t> adenine</a:t>
            </a:r>
          </a:p>
        </p:txBody>
      </p:sp>
      <p:pic>
        <p:nvPicPr>
          <p:cNvPr id="15" name="Content Placeholder 14" descr="A structure consists of 2 fused rings, one 5 sided and one 6 sided, with a shared double bonded side. For long description in Notes pane, press F6.">
            <a:extLst>
              <a:ext uri="{FF2B5EF4-FFF2-40B4-BE49-F238E27FC236}">
                <a16:creationId xmlns:a16="http://schemas.microsoft.com/office/drawing/2014/main" id="{5D2C0321-331A-400D-B7B7-063BE5BD3671}"/>
              </a:ext>
            </a:extLst>
          </p:cNvPr>
          <p:cNvPicPr>
            <a:picLocks noGrp="1" noChangeAspect="1"/>
          </p:cNvPicPr>
          <p:nvPr>
            <p:ph sz="quarter" idx="15"/>
          </p:nvPr>
        </p:nvPicPr>
        <p:blipFill>
          <a:blip r:embed="rId3"/>
          <a:stretch>
            <a:fillRect/>
          </a:stretch>
        </p:blipFill>
        <p:spPr>
          <a:xfrm>
            <a:off x="730858" y="2714914"/>
            <a:ext cx="1676545" cy="1731414"/>
          </a:xfrm>
          <a:prstGeom prst="rect">
            <a:avLst/>
          </a:prstGeom>
        </p:spPr>
      </p:pic>
      <p:sp>
        <p:nvSpPr>
          <p:cNvPr id="8" name="Content Placeholder 7"/>
          <p:cNvSpPr>
            <a:spLocks noGrp="1"/>
          </p:cNvSpPr>
          <p:nvPr>
            <p:ph sz="quarter" idx="16"/>
          </p:nvPr>
        </p:nvSpPr>
        <p:spPr>
          <a:xfrm>
            <a:off x="4914807" y="2110155"/>
            <a:ext cx="1674421" cy="445476"/>
          </a:xfrm>
        </p:spPr>
        <p:txBody>
          <a:bodyPr/>
          <a:lstStyle/>
          <a:p>
            <a:pPr marL="432" indent="0">
              <a:buNone/>
            </a:pPr>
            <a:r>
              <a:rPr lang="en-IN" dirty="0">
                <a:solidFill>
                  <a:schemeClr val="tx2"/>
                </a:solidFill>
              </a:rPr>
              <a:t>B.</a:t>
            </a:r>
            <a:r>
              <a:rPr lang="en-IN" dirty="0"/>
              <a:t> cytosine</a:t>
            </a:r>
          </a:p>
        </p:txBody>
      </p:sp>
      <p:pic>
        <p:nvPicPr>
          <p:cNvPr id="16" name="Content Placeholder 15" descr="A base consists of a single 6 sided ring with 2 N atoms. The ring has 2 double bonds. 1 N atom is single bonded to an H atom. The carbon between the N atoms is double bonded to an O atom. The uppermost angle is single bonded to N H sub 2.">
            <a:extLst>
              <a:ext uri="{FF2B5EF4-FFF2-40B4-BE49-F238E27FC236}">
                <a16:creationId xmlns:a16="http://schemas.microsoft.com/office/drawing/2014/main" id="{B16316B2-5D23-497D-AE51-079AF943E86E}"/>
              </a:ext>
            </a:extLst>
          </p:cNvPr>
          <p:cNvPicPr>
            <a:picLocks noGrp="1" noChangeAspect="1"/>
          </p:cNvPicPr>
          <p:nvPr>
            <p:ph sz="quarter" idx="17"/>
          </p:nvPr>
        </p:nvPicPr>
        <p:blipFill>
          <a:blip r:embed="rId4"/>
          <a:stretch>
            <a:fillRect/>
          </a:stretch>
        </p:blipFill>
        <p:spPr>
          <a:xfrm>
            <a:off x="5296395" y="2682607"/>
            <a:ext cx="1140051" cy="1511939"/>
          </a:xfrm>
          <a:prstGeom prst="rect">
            <a:avLst/>
          </a:prstGeom>
        </p:spPr>
      </p:pic>
    </p:spTree>
    <p:extLst>
      <p:ext uri="{BB962C8B-B14F-4D97-AF65-F5344CB8AC3E}">
        <p14:creationId xmlns:p14="http://schemas.microsoft.com/office/powerpoint/2010/main" val="647881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5" name="Content Placeholder 4"/>
          <p:cNvSpPr>
            <a:spLocks noGrp="1"/>
          </p:cNvSpPr>
          <p:nvPr>
            <p:ph sz="quarter" idx="13"/>
          </p:nvPr>
        </p:nvSpPr>
        <p:spPr>
          <a:xfrm>
            <a:off x="457200" y="1556327"/>
            <a:ext cx="7653647" cy="414977"/>
          </a:xfrm>
        </p:spPr>
        <p:txBody>
          <a:bodyPr/>
          <a:lstStyle/>
          <a:p>
            <a:pPr marL="432" indent="0">
              <a:buNone/>
            </a:pPr>
            <a:r>
              <a:rPr lang="en-US" dirty="0"/>
              <a:t>Identify the following bases as a purine or pyrimidine:</a:t>
            </a:r>
          </a:p>
        </p:txBody>
      </p:sp>
      <p:sp>
        <p:nvSpPr>
          <p:cNvPr id="6" name="Content Placeholder 5"/>
          <p:cNvSpPr>
            <a:spLocks noGrp="1"/>
          </p:cNvSpPr>
          <p:nvPr>
            <p:ph sz="quarter" idx="14"/>
          </p:nvPr>
        </p:nvSpPr>
        <p:spPr>
          <a:xfrm>
            <a:off x="457200" y="2110155"/>
            <a:ext cx="1656608" cy="445476"/>
          </a:xfrm>
        </p:spPr>
        <p:txBody>
          <a:bodyPr/>
          <a:lstStyle/>
          <a:p>
            <a:pPr marL="432" indent="0">
              <a:buNone/>
            </a:pPr>
            <a:r>
              <a:rPr lang="en-IN" dirty="0">
                <a:solidFill>
                  <a:schemeClr val="tx2"/>
                </a:solidFill>
              </a:rPr>
              <a:t>A.</a:t>
            </a:r>
            <a:r>
              <a:rPr lang="en-IN" dirty="0"/>
              <a:t> adenine</a:t>
            </a:r>
          </a:p>
        </p:txBody>
      </p:sp>
      <p:pic>
        <p:nvPicPr>
          <p:cNvPr id="15" name="Content Placeholder 14" descr="A structure consists of 2 fused rings, one 5 sided and one 6 sided, with a shared double bonded side. For long description in Notes pane, press F6.">
            <a:extLst>
              <a:ext uri="{FF2B5EF4-FFF2-40B4-BE49-F238E27FC236}">
                <a16:creationId xmlns:a16="http://schemas.microsoft.com/office/drawing/2014/main" id="{5D2C0321-331A-400D-B7B7-063BE5BD3671}"/>
              </a:ext>
            </a:extLst>
          </p:cNvPr>
          <p:cNvPicPr>
            <a:picLocks noGrp="1" noChangeAspect="1"/>
          </p:cNvPicPr>
          <p:nvPr>
            <p:ph sz="quarter" idx="15"/>
          </p:nvPr>
        </p:nvPicPr>
        <p:blipFill>
          <a:blip r:embed="rId3"/>
          <a:stretch>
            <a:fillRect/>
          </a:stretch>
        </p:blipFill>
        <p:spPr>
          <a:xfrm>
            <a:off x="825860" y="2664374"/>
            <a:ext cx="1676545" cy="1731414"/>
          </a:xfrm>
          <a:prstGeom prst="rect">
            <a:avLst/>
          </a:prstGeom>
        </p:spPr>
      </p:pic>
      <p:sp>
        <p:nvSpPr>
          <p:cNvPr id="8" name="Content Placeholder 7"/>
          <p:cNvSpPr>
            <a:spLocks noGrp="1"/>
          </p:cNvSpPr>
          <p:nvPr>
            <p:ph sz="quarter" idx="16"/>
          </p:nvPr>
        </p:nvSpPr>
        <p:spPr>
          <a:xfrm>
            <a:off x="1087117" y="4504531"/>
            <a:ext cx="1145444" cy="423729"/>
          </a:xfrm>
        </p:spPr>
        <p:txBody>
          <a:bodyPr/>
          <a:lstStyle/>
          <a:p>
            <a:pPr marL="432" indent="0">
              <a:buNone/>
            </a:pPr>
            <a:r>
              <a:rPr lang="en-IN" b="1" dirty="0"/>
              <a:t>purine</a:t>
            </a:r>
          </a:p>
        </p:txBody>
      </p:sp>
      <p:sp>
        <p:nvSpPr>
          <p:cNvPr id="9" name="Content Placeholder 8"/>
          <p:cNvSpPr>
            <a:spLocks noGrp="1"/>
          </p:cNvSpPr>
          <p:nvPr>
            <p:ph sz="quarter" idx="17"/>
          </p:nvPr>
        </p:nvSpPr>
        <p:spPr>
          <a:xfrm>
            <a:off x="3871357" y="2110155"/>
            <a:ext cx="1650670" cy="445476"/>
          </a:xfrm>
        </p:spPr>
        <p:txBody>
          <a:bodyPr/>
          <a:lstStyle/>
          <a:p>
            <a:pPr marL="432" indent="0">
              <a:buNone/>
            </a:pPr>
            <a:r>
              <a:rPr lang="en-IN" dirty="0">
                <a:solidFill>
                  <a:schemeClr val="tx2"/>
                </a:solidFill>
              </a:rPr>
              <a:t>B.</a:t>
            </a:r>
            <a:r>
              <a:rPr lang="en-IN" dirty="0"/>
              <a:t> cytosine</a:t>
            </a:r>
          </a:p>
        </p:txBody>
      </p:sp>
      <p:pic>
        <p:nvPicPr>
          <p:cNvPr id="16" name="Content Placeholder 15" descr="A base consists of a single 6 sided ring with 2 N atoms. The ring has 2 double bonds. 1 N atom is single bonded to an H atom. The carbon between the N atoms is double bonded to an O atom. The uppermost angle is single bonded to N H sub 2.">
            <a:extLst>
              <a:ext uri="{FF2B5EF4-FFF2-40B4-BE49-F238E27FC236}">
                <a16:creationId xmlns:a16="http://schemas.microsoft.com/office/drawing/2014/main" id="{B16316B2-5D23-497D-AE51-079AF943E86E}"/>
              </a:ext>
            </a:extLst>
          </p:cNvPr>
          <p:cNvPicPr>
            <a:picLocks noGrp="1" noChangeAspect="1"/>
          </p:cNvPicPr>
          <p:nvPr>
            <p:ph sz="quarter" idx="18"/>
          </p:nvPr>
        </p:nvPicPr>
        <p:blipFill>
          <a:blip r:embed="rId4"/>
          <a:stretch>
            <a:fillRect/>
          </a:stretch>
        </p:blipFill>
        <p:spPr>
          <a:xfrm>
            <a:off x="4284023" y="2664374"/>
            <a:ext cx="1140051" cy="1511939"/>
          </a:xfrm>
          <a:prstGeom prst="rect">
            <a:avLst/>
          </a:prstGeom>
        </p:spPr>
      </p:pic>
      <p:sp>
        <p:nvSpPr>
          <p:cNvPr id="11" name="Content Placeholder 10"/>
          <p:cNvSpPr>
            <a:spLocks noGrp="1"/>
          </p:cNvSpPr>
          <p:nvPr>
            <p:ph sz="quarter" idx="19"/>
          </p:nvPr>
        </p:nvSpPr>
        <p:spPr>
          <a:xfrm>
            <a:off x="4284023" y="4504530"/>
            <a:ext cx="1713016" cy="423729"/>
          </a:xfrm>
        </p:spPr>
        <p:txBody>
          <a:bodyPr/>
          <a:lstStyle/>
          <a:p>
            <a:pPr marL="432" indent="0">
              <a:buNone/>
            </a:pPr>
            <a:r>
              <a:rPr lang="en-IN" b="1" dirty="0"/>
              <a:t>pyrimidine</a:t>
            </a:r>
          </a:p>
        </p:txBody>
      </p:sp>
    </p:spTree>
    <p:extLst>
      <p:ext uri="{BB962C8B-B14F-4D97-AF65-F5344CB8AC3E}">
        <p14:creationId xmlns:p14="http://schemas.microsoft.com/office/powerpoint/2010/main" val="1305807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8EF9-8AF2-48CA-9EAD-23C9FC2EC1AC}"/>
              </a:ext>
            </a:extLst>
          </p:cNvPr>
          <p:cNvSpPr>
            <a:spLocks noGrp="1"/>
          </p:cNvSpPr>
          <p:nvPr>
            <p:ph type="title"/>
          </p:nvPr>
        </p:nvSpPr>
        <p:spPr/>
        <p:txBody>
          <a:bodyPr/>
          <a:lstStyle/>
          <a:p>
            <a:r>
              <a:rPr lang="en-IN" dirty="0"/>
              <a:t>Learning Check 2</a:t>
            </a:r>
          </a:p>
        </p:txBody>
      </p:sp>
      <p:sp>
        <p:nvSpPr>
          <p:cNvPr id="14" name="Content Placeholder 13"/>
          <p:cNvSpPr>
            <a:spLocks noGrp="1"/>
          </p:cNvSpPr>
          <p:nvPr>
            <p:ph sz="quarter" idx="14"/>
          </p:nvPr>
        </p:nvSpPr>
        <p:spPr>
          <a:xfrm>
            <a:off x="454672" y="1555749"/>
            <a:ext cx="8422628" cy="764232"/>
          </a:xfrm>
        </p:spPr>
        <p:txBody>
          <a:bodyPr/>
          <a:lstStyle/>
          <a:p>
            <a:pPr marL="432" indent="0">
              <a:buNone/>
            </a:pPr>
            <a:r>
              <a:rPr lang="en-US" sz="2400" dirty="0"/>
              <a:t>Identify each of the following bases as a component of D</a:t>
            </a:r>
            <a:r>
              <a:rPr lang="en-US" sz="100" dirty="0"/>
              <a:t> </a:t>
            </a:r>
            <a:r>
              <a:rPr lang="en-US" sz="2400" dirty="0"/>
              <a:t>N</a:t>
            </a:r>
            <a:r>
              <a:rPr lang="en-US" sz="100" dirty="0"/>
              <a:t> </a:t>
            </a:r>
            <a:r>
              <a:rPr lang="en-US" sz="2400" dirty="0"/>
              <a:t>A, R</a:t>
            </a:r>
            <a:r>
              <a:rPr lang="en-US" sz="100" dirty="0"/>
              <a:t> </a:t>
            </a:r>
            <a:r>
              <a:rPr lang="en-US" sz="2400" dirty="0"/>
              <a:t>N</a:t>
            </a:r>
            <a:r>
              <a:rPr lang="en-US" sz="100" dirty="0"/>
              <a:t> </a:t>
            </a:r>
            <a:r>
              <a:rPr lang="en-US" sz="2400" dirty="0"/>
              <a:t>A, or both:</a:t>
            </a:r>
            <a:endParaRPr lang="en-IN" sz="2400" dirty="0"/>
          </a:p>
        </p:txBody>
      </p:sp>
      <p:sp>
        <p:nvSpPr>
          <p:cNvPr id="15" name="Content Placeholder 14"/>
          <p:cNvSpPr>
            <a:spLocks noGrp="1"/>
          </p:cNvSpPr>
          <p:nvPr>
            <p:ph sz="quarter" idx="15"/>
          </p:nvPr>
        </p:nvSpPr>
        <p:spPr>
          <a:xfrm>
            <a:off x="457200" y="2535372"/>
            <a:ext cx="1717964" cy="429502"/>
          </a:xfrm>
        </p:spPr>
        <p:txBody>
          <a:bodyPr/>
          <a:lstStyle/>
          <a:p>
            <a:pPr marL="432" indent="0">
              <a:buNone/>
            </a:pPr>
            <a:r>
              <a:rPr lang="en-IN" sz="2400" b="1" dirty="0">
                <a:solidFill>
                  <a:schemeClr val="tx2"/>
                </a:solidFill>
              </a:rPr>
              <a:t>A. </a:t>
            </a:r>
            <a:r>
              <a:rPr lang="en-IN" sz="2400" dirty="0"/>
              <a:t>guanine</a:t>
            </a:r>
          </a:p>
        </p:txBody>
      </p:sp>
      <p:sp>
        <p:nvSpPr>
          <p:cNvPr id="13" name="Content Placeholder 12"/>
          <p:cNvSpPr>
            <a:spLocks noGrp="1"/>
          </p:cNvSpPr>
          <p:nvPr>
            <p:ph sz="quarter" idx="16"/>
          </p:nvPr>
        </p:nvSpPr>
        <p:spPr>
          <a:xfrm>
            <a:off x="457200" y="3120290"/>
            <a:ext cx="1717964" cy="426476"/>
          </a:xfrm>
        </p:spPr>
        <p:txBody>
          <a:bodyPr/>
          <a:lstStyle/>
          <a:p>
            <a:pPr marL="432" indent="0">
              <a:buNone/>
            </a:pPr>
            <a:r>
              <a:rPr lang="en-IN" sz="2400" b="1" dirty="0">
                <a:solidFill>
                  <a:schemeClr val="tx2"/>
                </a:solidFill>
              </a:rPr>
              <a:t>B. </a:t>
            </a:r>
            <a:r>
              <a:rPr lang="en-US" sz="2400" dirty="0">
                <a:ea typeface="ＭＳ Ｐゴシック" pitchFamily="34" charset="-128"/>
              </a:rPr>
              <a:t>adenine</a:t>
            </a:r>
            <a:endParaRPr lang="en-IN" sz="2400" dirty="0"/>
          </a:p>
        </p:txBody>
      </p:sp>
      <p:sp>
        <p:nvSpPr>
          <p:cNvPr id="16" name="Content Placeholder 15"/>
          <p:cNvSpPr>
            <a:spLocks noGrp="1"/>
          </p:cNvSpPr>
          <p:nvPr>
            <p:ph sz="quarter" idx="17"/>
          </p:nvPr>
        </p:nvSpPr>
        <p:spPr>
          <a:xfrm>
            <a:off x="457200" y="3671062"/>
            <a:ext cx="1717964" cy="443738"/>
          </a:xfrm>
        </p:spPr>
        <p:txBody>
          <a:bodyPr/>
          <a:lstStyle/>
          <a:p>
            <a:pPr marL="432" indent="0">
              <a:buNone/>
            </a:pPr>
            <a:r>
              <a:rPr lang="en-IN" sz="2400" b="1" dirty="0">
                <a:solidFill>
                  <a:schemeClr val="tx2"/>
                </a:solidFill>
              </a:rPr>
              <a:t>C. </a:t>
            </a:r>
            <a:r>
              <a:rPr lang="en-IN" sz="2400" dirty="0"/>
              <a:t>thymine</a:t>
            </a:r>
          </a:p>
        </p:txBody>
      </p:sp>
      <p:sp>
        <p:nvSpPr>
          <p:cNvPr id="17" name="Content Placeholder 16"/>
          <p:cNvSpPr>
            <a:spLocks noGrp="1"/>
          </p:cNvSpPr>
          <p:nvPr>
            <p:ph sz="quarter" idx="18"/>
          </p:nvPr>
        </p:nvSpPr>
        <p:spPr>
          <a:xfrm>
            <a:off x="457200" y="4221748"/>
            <a:ext cx="1717964" cy="419523"/>
          </a:xfrm>
        </p:spPr>
        <p:txBody>
          <a:bodyPr/>
          <a:lstStyle/>
          <a:p>
            <a:pPr marL="432" indent="0">
              <a:buNone/>
            </a:pPr>
            <a:r>
              <a:rPr lang="en-IN" sz="2400" b="1" dirty="0">
                <a:solidFill>
                  <a:schemeClr val="tx2"/>
                </a:solidFill>
              </a:rPr>
              <a:t>D. </a:t>
            </a:r>
            <a:r>
              <a:rPr lang="en-IN" sz="2400" dirty="0"/>
              <a:t>uracil</a:t>
            </a:r>
          </a:p>
        </p:txBody>
      </p:sp>
    </p:spTree>
    <p:extLst>
      <p:ext uri="{BB962C8B-B14F-4D97-AF65-F5344CB8AC3E}">
        <p14:creationId xmlns:p14="http://schemas.microsoft.com/office/powerpoint/2010/main" val="1742153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8EF9-8AF2-48CA-9EAD-23C9FC2EC1AC}"/>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1433B73E-0F9D-4276-90B1-C68EB745888A}"/>
              </a:ext>
            </a:extLst>
          </p:cNvPr>
          <p:cNvSpPr>
            <a:spLocks noGrp="1"/>
          </p:cNvSpPr>
          <p:nvPr>
            <p:ph sz="quarter" idx="14"/>
          </p:nvPr>
        </p:nvSpPr>
        <p:spPr>
          <a:xfrm>
            <a:off x="457201" y="1548669"/>
            <a:ext cx="8401049" cy="815977"/>
          </a:xfrm>
        </p:spPr>
        <p:txBody>
          <a:bodyPr/>
          <a:lstStyle/>
          <a:p>
            <a:pPr marL="432" indent="0">
              <a:buNone/>
            </a:pPr>
            <a:r>
              <a:rPr lang="en-US" sz="2400" dirty="0"/>
              <a:t>Identify each of the following bases as a component of D</a:t>
            </a:r>
            <a:r>
              <a:rPr lang="en-US" sz="100" dirty="0"/>
              <a:t> </a:t>
            </a:r>
            <a:r>
              <a:rPr lang="en-US" sz="2400" dirty="0"/>
              <a:t>N</a:t>
            </a:r>
            <a:r>
              <a:rPr lang="en-US" sz="100" dirty="0"/>
              <a:t> </a:t>
            </a:r>
            <a:r>
              <a:rPr lang="en-US" sz="2400" dirty="0"/>
              <a:t>A, R</a:t>
            </a:r>
            <a:r>
              <a:rPr lang="en-US" sz="100" dirty="0"/>
              <a:t> </a:t>
            </a:r>
            <a:r>
              <a:rPr lang="en-US" sz="2400" dirty="0"/>
              <a:t>N</a:t>
            </a:r>
            <a:r>
              <a:rPr lang="en-US" sz="100" dirty="0"/>
              <a:t> </a:t>
            </a:r>
            <a:r>
              <a:rPr lang="en-US" sz="2400" dirty="0"/>
              <a:t>A, or both:</a:t>
            </a:r>
            <a:endParaRPr lang="en-IN" sz="2400" dirty="0"/>
          </a:p>
        </p:txBody>
      </p:sp>
      <p:sp>
        <p:nvSpPr>
          <p:cNvPr id="5" name="Content Placeholder 4">
            <a:extLst>
              <a:ext uri="{FF2B5EF4-FFF2-40B4-BE49-F238E27FC236}">
                <a16:creationId xmlns:a16="http://schemas.microsoft.com/office/drawing/2014/main" id="{406F1A96-13A0-46F9-A316-A6A7AC1E3A4F}"/>
              </a:ext>
            </a:extLst>
          </p:cNvPr>
          <p:cNvSpPr>
            <a:spLocks noGrp="1"/>
          </p:cNvSpPr>
          <p:nvPr>
            <p:ph sz="quarter" idx="15"/>
          </p:nvPr>
        </p:nvSpPr>
        <p:spPr>
          <a:xfrm>
            <a:off x="457200" y="2538601"/>
            <a:ext cx="1645919" cy="455824"/>
          </a:xfrm>
        </p:spPr>
        <p:txBody>
          <a:bodyPr/>
          <a:lstStyle/>
          <a:p>
            <a:pPr marL="432" indent="0">
              <a:buNone/>
            </a:pPr>
            <a:r>
              <a:rPr lang="en-IN" sz="2400" b="1" dirty="0">
                <a:solidFill>
                  <a:schemeClr val="tx2"/>
                </a:solidFill>
              </a:rPr>
              <a:t>A. </a:t>
            </a:r>
            <a:r>
              <a:rPr lang="en-IN" sz="2400" dirty="0"/>
              <a:t>guanine</a:t>
            </a:r>
          </a:p>
        </p:txBody>
      </p:sp>
      <p:sp>
        <p:nvSpPr>
          <p:cNvPr id="3" name="Content Placeholder 2">
            <a:extLst>
              <a:ext uri="{FF2B5EF4-FFF2-40B4-BE49-F238E27FC236}">
                <a16:creationId xmlns:a16="http://schemas.microsoft.com/office/drawing/2014/main" id="{D40C6D0D-9F09-485A-950D-B4BFF27C6247}"/>
              </a:ext>
            </a:extLst>
          </p:cNvPr>
          <p:cNvSpPr>
            <a:spLocks noGrp="1"/>
          </p:cNvSpPr>
          <p:nvPr>
            <p:ph sz="quarter" idx="16"/>
          </p:nvPr>
        </p:nvSpPr>
        <p:spPr>
          <a:xfrm>
            <a:off x="2745320" y="2587724"/>
            <a:ext cx="2367005" cy="429231"/>
          </a:xfrm>
        </p:spPr>
        <p:txBody>
          <a:bodyPr/>
          <a:lstStyle/>
          <a:p>
            <a:pPr marL="0" indent="0">
              <a:buNone/>
            </a:pPr>
            <a:r>
              <a:rPr lang="en-IN" sz="2400" b="1" dirty="0"/>
              <a:t>D</a:t>
            </a:r>
            <a:r>
              <a:rPr lang="en-IN" sz="100" b="1" dirty="0"/>
              <a:t> </a:t>
            </a:r>
            <a:r>
              <a:rPr lang="en-IN" sz="2400" b="1" dirty="0"/>
              <a:t>N</a:t>
            </a:r>
            <a:r>
              <a:rPr lang="en-IN" sz="100" b="1" dirty="0"/>
              <a:t> </a:t>
            </a:r>
            <a:r>
              <a:rPr lang="en-IN" sz="2400" b="1" dirty="0"/>
              <a:t>A and R</a:t>
            </a:r>
            <a:r>
              <a:rPr lang="en-IN" sz="100" b="1" dirty="0"/>
              <a:t> </a:t>
            </a:r>
            <a:r>
              <a:rPr lang="en-IN" sz="2400" b="1" dirty="0"/>
              <a:t>N</a:t>
            </a:r>
            <a:r>
              <a:rPr lang="en-IN" sz="100" b="1" dirty="0"/>
              <a:t> </a:t>
            </a:r>
            <a:r>
              <a:rPr lang="en-IN" sz="2400" b="1" dirty="0"/>
              <a:t>A</a:t>
            </a:r>
          </a:p>
        </p:txBody>
      </p:sp>
      <p:sp>
        <p:nvSpPr>
          <p:cNvPr id="6" name="Content Placeholder 5">
            <a:extLst>
              <a:ext uri="{FF2B5EF4-FFF2-40B4-BE49-F238E27FC236}">
                <a16:creationId xmlns:a16="http://schemas.microsoft.com/office/drawing/2014/main" id="{E3B9E39F-4333-4C8D-8858-BF2B7FF59946}"/>
              </a:ext>
            </a:extLst>
          </p:cNvPr>
          <p:cNvSpPr>
            <a:spLocks noGrp="1"/>
          </p:cNvSpPr>
          <p:nvPr>
            <p:ph sz="quarter" idx="17"/>
          </p:nvPr>
        </p:nvSpPr>
        <p:spPr>
          <a:xfrm>
            <a:off x="454672" y="3144430"/>
            <a:ext cx="1587487" cy="414109"/>
          </a:xfrm>
        </p:spPr>
        <p:txBody>
          <a:bodyPr/>
          <a:lstStyle/>
          <a:p>
            <a:pPr marL="432" indent="0">
              <a:buNone/>
            </a:pPr>
            <a:r>
              <a:rPr lang="en-IN" sz="2400" b="1" dirty="0">
                <a:solidFill>
                  <a:schemeClr val="tx2"/>
                </a:solidFill>
              </a:rPr>
              <a:t>B. </a:t>
            </a:r>
            <a:r>
              <a:rPr lang="en-US" sz="2400" dirty="0">
                <a:ea typeface="ＭＳ Ｐゴシック" pitchFamily="34" charset="-128"/>
              </a:rPr>
              <a:t>adenine</a:t>
            </a:r>
            <a:endParaRPr lang="en-IN" sz="2400" dirty="0"/>
          </a:p>
        </p:txBody>
      </p:sp>
      <p:sp>
        <p:nvSpPr>
          <p:cNvPr id="7" name="Content Placeholder 6">
            <a:extLst>
              <a:ext uri="{FF2B5EF4-FFF2-40B4-BE49-F238E27FC236}">
                <a16:creationId xmlns:a16="http://schemas.microsoft.com/office/drawing/2014/main" id="{B15FE971-B07C-48A8-A361-87649CC1661D}"/>
              </a:ext>
            </a:extLst>
          </p:cNvPr>
          <p:cNvSpPr>
            <a:spLocks noGrp="1"/>
          </p:cNvSpPr>
          <p:nvPr>
            <p:ph sz="quarter" idx="18"/>
          </p:nvPr>
        </p:nvSpPr>
        <p:spPr>
          <a:xfrm>
            <a:off x="2781401" y="3134047"/>
            <a:ext cx="2200274" cy="424492"/>
          </a:xfrm>
        </p:spPr>
        <p:txBody>
          <a:bodyPr/>
          <a:lstStyle/>
          <a:p>
            <a:pPr marL="0" indent="0">
              <a:buNone/>
            </a:pPr>
            <a:r>
              <a:rPr lang="en-IN" sz="2400" b="1" dirty="0"/>
              <a:t>D</a:t>
            </a:r>
            <a:r>
              <a:rPr lang="en-IN" sz="100" b="1" dirty="0"/>
              <a:t> </a:t>
            </a:r>
            <a:r>
              <a:rPr lang="en-IN" sz="2400" b="1" dirty="0"/>
              <a:t>N</a:t>
            </a:r>
            <a:r>
              <a:rPr lang="en-IN" sz="100" b="1" dirty="0"/>
              <a:t> </a:t>
            </a:r>
            <a:r>
              <a:rPr lang="en-IN" sz="2400" b="1" dirty="0"/>
              <a:t>A and R</a:t>
            </a:r>
            <a:r>
              <a:rPr lang="en-IN" sz="100" b="1" dirty="0"/>
              <a:t> </a:t>
            </a:r>
            <a:r>
              <a:rPr lang="en-IN" sz="2400" b="1" dirty="0"/>
              <a:t>N</a:t>
            </a:r>
            <a:r>
              <a:rPr lang="en-IN" sz="100" b="1" dirty="0"/>
              <a:t> </a:t>
            </a:r>
            <a:r>
              <a:rPr lang="en-IN" sz="2400" b="1" dirty="0"/>
              <a:t>A</a:t>
            </a:r>
          </a:p>
        </p:txBody>
      </p:sp>
      <p:sp>
        <p:nvSpPr>
          <p:cNvPr id="9" name="Content Placeholder 8">
            <a:extLst>
              <a:ext uri="{FF2B5EF4-FFF2-40B4-BE49-F238E27FC236}">
                <a16:creationId xmlns:a16="http://schemas.microsoft.com/office/drawing/2014/main" id="{775ABB14-8737-4475-8055-13FCB8761B9A}"/>
              </a:ext>
            </a:extLst>
          </p:cNvPr>
          <p:cNvSpPr>
            <a:spLocks noGrp="1"/>
          </p:cNvSpPr>
          <p:nvPr>
            <p:ph sz="quarter" idx="20"/>
          </p:nvPr>
        </p:nvSpPr>
        <p:spPr>
          <a:xfrm>
            <a:off x="457202" y="3672861"/>
            <a:ext cx="1581946" cy="419720"/>
          </a:xfrm>
        </p:spPr>
        <p:txBody>
          <a:bodyPr/>
          <a:lstStyle/>
          <a:p>
            <a:pPr marL="432" indent="0">
              <a:buNone/>
            </a:pPr>
            <a:r>
              <a:rPr lang="en-IN" sz="2400" b="1" dirty="0">
                <a:solidFill>
                  <a:schemeClr val="tx2"/>
                </a:solidFill>
              </a:rPr>
              <a:t>C. </a:t>
            </a:r>
            <a:r>
              <a:rPr lang="en-IN" sz="2400" dirty="0"/>
              <a:t>thymine</a:t>
            </a:r>
          </a:p>
        </p:txBody>
      </p:sp>
      <p:sp>
        <p:nvSpPr>
          <p:cNvPr id="10" name="Content Placeholder 9">
            <a:extLst>
              <a:ext uri="{FF2B5EF4-FFF2-40B4-BE49-F238E27FC236}">
                <a16:creationId xmlns:a16="http://schemas.microsoft.com/office/drawing/2014/main" id="{5319249A-C877-4441-892A-6439834FFEBF}"/>
              </a:ext>
            </a:extLst>
          </p:cNvPr>
          <p:cNvSpPr>
            <a:spLocks noGrp="1"/>
          </p:cNvSpPr>
          <p:nvPr>
            <p:ph sz="quarter" idx="21"/>
          </p:nvPr>
        </p:nvSpPr>
        <p:spPr>
          <a:xfrm>
            <a:off x="2790113" y="3691738"/>
            <a:ext cx="1563690" cy="445921"/>
          </a:xfrm>
        </p:spPr>
        <p:txBody>
          <a:bodyPr/>
          <a:lstStyle/>
          <a:p>
            <a:pPr marL="432" indent="0">
              <a:buNone/>
            </a:pPr>
            <a:r>
              <a:rPr lang="en-IN" sz="2400" b="1" dirty="0"/>
              <a:t>D</a:t>
            </a:r>
            <a:r>
              <a:rPr lang="en-IN" sz="100" b="1" dirty="0"/>
              <a:t> </a:t>
            </a:r>
            <a:r>
              <a:rPr lang="en-IN" sz="2400" b="1" dirty="0"/>
              <a:t>N</a:t>
            </a:r>
            <a:r>
              <a:rPr lang="en-IN" sz="100" b="1" dirty="0"/>
              <a:t> </a:t>
            </a:r>
            <a:r>
              <a:rPr lang="en-IN" sz="2400" b="1" dirty="0"/>
              <a:t>A only</a:t>
            </a:r>
          </a:p>
        </p:txBody>
      </p:sp>
      <p:sp>
        <p:nvSpPr>
          <p:cNvPr id="11" name="Content Placeholder 10">
            <a:extLst>
              <a:ext uri="{FF2B5EF4-FFF2-40B4-BE49-F238E27FC236}">
                <a16:creationId xmlns:a16="http://schemas.microsoft.com/office/drawing/2014/main" id="{1D2D1CBD-9931-479C-A07F-560012AE1BF6}"/>
              </a:ext>
            </a:extLst>
          </p:cNvPr>
          <p:cNvSpPr>
            <a:spLocks noGrp="1"/>
          </p:cNvSpPr>
          <p:nvPr>
            <p:ph sz="quarter" idx="22"/>
          </p:nvPr>
        </p:nvSpPr>
        <p:spPr>
          <a:xfrm>
            <a:off x="468083" y="4227653"/>
            <a:ext cx="1571064" cy="461392"/>
          </a:xfrm>
        </p:spPr>
        <p:txBody>
          <a:bodyPr/>
          <a:lstStyle/>
          <a:p>
            <a:pPr marL="432" indent="0">
              <a:buNone/>
            </a:pPr>
            <a:r>
              <a:rPr lang="en-IN" sz="2400" b="1" dirty="0">
                <a:solidFill>
                  <a:schemeClr val="tx2"/>
                </a:solidFill>
              </a:rPr>
              <a:t>D. </a:t>
            </a:r>
            <a:r>
              <a:rPr lang="en-IN" sz="2400" dirty="0"/>
              <a:t>uracil</a:t>
            </a:r>
          </a:p>
        </p:txBody>
      </p:sp>
      <p:sp>
        <p:nvSpPr>
          <p:cNvPr id="12" name="Content Placeholder 11">
            <a:extLst>
              <a:ext uri="{FF2B5EF4-FFF2-40B4-BE49-F238E27FC236}">
                <a16:creationId xmlns:a16="http://schemas.microsoft.com/office/drawing/2014/main" id="{583A481D-9DFD-490F-8457-D5AAF4274982}"/>
              </a:ext>
            </a:extLst>
          </p:cNvPr>
          <p:cNvSpPr>
            <a:spLocks noGrp="1"/>
          </p:cNvSpPr>
          <p:nvPr>
            <p:ph sz="quarter" idx="23"/>
          </p:nvPr>
        </p:nvSpPr>
        <p:spPr>
          <a:xfrm>
            <a:off x="2781401" y="4285620"/>
            <a:ext cx="1572401" cy="451479"/>
          </a:xfrm>
        </p:spPr>
        <p:txBody>
          <a:bodyPr/>
          <a:lstStyle/>
          <a:p>
            <a:pPr marL="432" indent="0">
              <a:buNone/>
            </a:pPr>
            <a:r>
              <a:rPr lang="en-IN" sz="2400" b="1" dirty="0"/>
              <a:t>R</a:t>
            </a:r>
            <a:r>
              <a:rPr lang="en-IN" sz="100" b="1" dirty="0"/>
              <a:t> </a:t>
            </a:r>
            <a:r>
              <a:rPr lang="en-IN" sz="2400" b="1" dirty="0"/>
              <a:t>N</a:t>
            </a:r>
            <a:r>
              <a:rPr lang="en-IN" sz="100" b="1" dirty="0"/>
              <a:t> </a:t>
            </a:r>
            <a:r>
              <a:rPr lang="en-IN" sz="2400" b="1" dirty="0"/>
              <a:t>A only</a:t>
            </a:r>
          </a:p>
        </p:txBody>
      </p:sp>
    </p:spTree>
    <p:extLst>
      <p:ext uri="{BB962C8B-B14F-4D97-AF65-F5344CB8AC3E}">
        <p14:creationId xmlns:p14="http://schemas.microsoft.com/office/powerpoint/2010/main" val="2808933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17.2 Primary Structure of Nucleic Acids</a:t>
            </a:r>
            <a:endParaRPr lang="en-IN" sz="3200" dirty="0"/>
          </a:p>
        </p:txBody>
      </p:sp>
      <p:sp>
        <p:nvSpPr>
          <p:cNvPr id="6" name="Content Placeholder 5"/>
          <p:cNvSpPr>
            <a:spLocks noGrp="1"/>
          </p:cNvSpPr>
          <p:nvPr>
            <p:ph sz="quarter" idx="13"/>
          </p:nvPr>
        </p:nvSpPr>
        <p:spPr>
          <a:xfrm>
            <a:off x="457200" y="1556327"/>
            <a:ext cx="3568535" cy="1890136"/>
          </a:xfrm>
        </p:spPr>
        <p:txBody>
          <a:bodyPr/>
          <a:lstStyle/>
          <a:p>
            <a:pPr marL="432" indent="0">
              <a:buNone/>
            </a:pPr>
            <a:r>
              <a:rPr lang="en-US" dirty="0"/>
              <a:t>Each nucleic acid has its own unique sequence of bases that carries the genetic information from one cell to the next.</a:t>
            </a:r>
          </a:p>
        </p:txBody>
      </p:sp>
      <p:pic>
        <p:nvPicPr>
          <p:cNvPr id="16" name="Content Placeholder 15" descr="A nucleic acid structure. For long description in Notes pane, press F6.">
            <a:extLst>
              <a:ext uri="{FF2B5EF4-FFF2-40B4-BE49-F238E27FC236}">
                <a16:creationId xmlns:a16="http://schemas.microsoft.com/office/drawing/2014/main" id="{02043DF0-AD72-4658-A058-4D34EFFA03B0}"/>
              </a:ext>
            </a:extLst>
          </p:cNvPr>
          <p:cNvPicPr>
            <a:picLocks noGrp="1" noChangeAspect="1"/>
          </p:cNvPicPr>
          <p:nvPr>
            <p:ph sz="quarter" idx="14"/>
          </p:nvPr>
        </p:nvPicPr>
        <p:blipFill>
          <a:blip r:embed="rId3"/>
          <a:stretch>
            <a:fillRect/>
          </a:stretch>
        </p:blipFill>
        <p:spPr>
          <a:xfrm>
            <a:off x="4925242" y="1556327"/>
            <a:ext cx="3761558" cy="3566469"/>
          </a:xfrm>
          <a:prstGeom prst="rect">
            <a:avLst/>
          </a:prstGeom>
        </p:spPr>
      </p:pic>
      <p:sp>
        <p:nvSpPr>
          <p:cNvPr id="8" name="Content Placeholder 7"/>
          <p:cNvSpPr>
            <a:spLocks noGrp="1"/>
          </p:cNvSpPr>
          <p:nvPr>
            <p:ph sz="quarter" idx="15"/>
          </p:nvPr>
        </p:nvSpPr>
        <p:spPr>
          <a:xfrm>
            <a:off x="457201" y="5366473"/>
            <a:ext cx="7855526" cy="881926"/>
          </a:xfrm>
        </p:spPr>
        <p:txBody>
          <a:bodyPr/>
          <a:lstStyle/>
          <a:p>
            <a:pPr marL="432" indent="0">
              <a:buNone/>
            </a:pPr>
            <a:r>
              <a:rPr lang="en-US" b="1" dirty="0"/>
              <a:t>Learning Goal</a:t>
            </a:r>
            <a:r>
              <a:rPr lang="en-US" dirty="0"/>
              <a:t> Describe the primary structures of D</a:t>
            </a:r>
            <a:r>
              <a:rPr lang="en-US" sz="100" dirty="0"/>
              <a:t> </a:t>
            </a:r>
            <a:r>
              <a:rPr lang="en-US" dirty="0"/>
              <a:t>N</a:t>
            </a:r>
            <a:r>
              <a:rPr lang="en-US" sz="100" dirty="0"/>
              <a:t> </a:t>
            </a:r>
            <a:r>
              <a:rPr lang="en-US" dirty="0"/>
              <a:t>A and R</a:t>
            </a:r>
            <a:r>
              <a:rPr lang="en-US" sz="100" dirty="0"/>
              <a:t> </a:t>
            </a:r>
            <a:r>
              <a:rPr lang="en-US" dirty="0"/>
              <a:t>N</a:t>
            </a:r>
            <a:r>
              <a:rPr lang="en-US" sz="100" dirty="0"/>
              <a:t> </a:t>
            </a:r>
            <a:r>
              <a:rPr lang="en-US" dirty="0"/>
              <a:t>A.</a:t>
            </a:r>
          </a:p>
        </p:txBody>
      </p:sp>
    </p:spTree>
    <p:extLst>
      <p:ext uri="{BB962C8B-B14F-4D97-AF65-F5344CB8AC3E}">
        <p14:creationId xmlns:p14="http://schemas.microsoft.com/office/powerpoint/2010/main" val="104523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Nucleic Acid Structure </a:t>
            </a:r>
            <a:r>
              <a:rPr lang="en-US" sz="2000" b="0" dirty="0"/>
              <a:t>(1 of 2)</a:t>
            </a:r>
            <a:endParaRPr lang="en-IN" dirty="0"/>
          </a:p>
        </p:txBody>
      </p:sp>
      <p:sp>
        <p:nvSpPr>
          <p:cNvPr id="3" name="Content Placeholder 2"/>
          <p:cNvSpPr>
            <a:spLocks noGrp="1"/>
          </p:cNvSpPr>
          <p:nvPr>
            <p:ph sz="quarter" idx="13"/>
          </p:nvPr>
        </p:nvSpPr>
        <p:spPr>
          <a:xfrm>
            <a:off x="457200" y="1556327"/>
            <a:ext cx="6632369" cy="854364"/>
          </a:xfrm>
        </p:spPr>
        <p:txBody>
          <a:bodyPr/>
          <a:lstStyle/>
          <a:p>
            <a:pPr marL="0" indent="0" eaLnBrk="1" hangingPunct="1">
              <a:spcBef>
                <a:spcPts val="600"/>
              </a:spcBef>
              <a:buClr>
                <a:schemeClr val="bg2"/>
              </a:buClr>
              <a:buSzTx/>
              <a:buFontTx/>
              <a:buNone/>
            </a:pPr>
            <a:r>
              <a:rPr lang="en-US" dirty="0">
                <a:ea typeface="ＭＳ Ｐゴシック" pitchFamily="34" charset="-128"/>
              </a:rPr>
              <a:t>Nucleic acids</a:t>
            </a:r>
          </a:p>
          <a:p>
            <a:pPr>
              <a:spcBef>
                <a:spcPts val="600"/>
              </a:spcBef>
            </a:pPr>
            <a:r>
              <a:rPr lang="en-US" dirty="0">
                <a:ea typeface="ＭＳ Ｐゴシック" pitchFamily="34" charset="-128"/>
              </a:rPr>
              <a:t>are polymers of many nucleotides in which the</a:t>
            </a:r>
            <a:endParaRPr lang="en-IN" dirty="0"/>
          </a:p>
        </p:txBody>
      </p:sp>
      <p:graphicFrame>
        <p:nvGraphicFramePr>
          <p:cNvPr id="13" name="Object 12" descr="3 prime -"/>
          <p:cNvGraphicFramePr>
            <a:graphicFrameLocks noChangeAspect="1"/>
          </p:cNvGraphicFramePr>
          <p:nvPr>
            <p:extLst/>
          </p:nvPr>
        </p:nvGraphicFramePr>
        <p:xfrm>
          <a:off x="7196464" y="2062115"/>
          <a:ext cx="427478" cy="314984"/>
        </p:xfrm>
        <a:graphic>
          <a:graphicData uri="http://schemas.openxmlformats.org/presentationml/2006/ole">
            <mc:AlternateContent xmlns:mc="http://schemas.openxmlformats.org/markup-compatibility/2006">
              <mc:Choice xmlns:v="urn:schemas-microsoft-com:vml" Requires="v">
                <p:oleObj spid="_x0000_s5138" name="Equation" r:id="rId3" imgW="241200" imgH="177480" progId="Equation.DSMT4">
                  <p:embed/>
                </p:oleObj>
              </mc:Choice>
              <mc:Fallback>
                <p:oleObj name="Equation" r:id="rId3" imgW="241200" imgH="177480" progId="Equation.DSMT4">
                  <p:embed/>
                  <p:pic>
                    <p:nvPicPr>
                      <p:cNvPr id="13" name="Object 12" descr="3 prime -"/>
                      <p:cNvPicPr/>
                      <p:nvPr/>
                    </p:nvPicPr>
                    <p:blipFill>
                      <a:blip r:embed="rId4"/>
                      <a:stretch>
                        <a:fillRect/>
                      </a:stretch>
                    </p:blipFill>
                    <p:spPr>
                      <a:xfrm>
                        <a:off x="7196464" y="2062115"/>
                        <a:ext cx="427478" cy="314984"/>
                      </a:xfrm>
                      <a:prstGeom prst="rect">
                        <a:avLst/>
                      </a:prstGeom>
                    </p:spPr>
                  </p:pic>
                </p:oleObj>
              </mc:Fallback>
            </mc:AlternateContent>
          </a:graphicData>
        </a:graphic>
      </p:graphicFrame>
      <p:sp>
        <p:nvSpPr>
          <p:cNvPr id="4" name="Content Placeholder 3"/>
          <p:cNvSpPr>
            <a:spLocks noGrp="1"/>
          </p:cNvSpPr>
          <p:nvPr>
            <p:ph sz="quarter" idx="14"/>
          </p:nvPr>
        </p:nvSpPr>
        <p:spPr>
          <a:xfrm>
            <a:off x="457199" y="2493819"/>
            <a:ext cx="8283039" cy="439387"/>
          </a:xfrm>
        </p:spPr>
        <p:txBody>
          <a:bodyPr/>
          <a:lstStyle/>
          <a:p>
            <a:pPr marL="255600" indent="0">
              <a:buNone/>
            </a:pPr>
            <a:r>
              <a:rPr lang="en-US" dirty="0">
                <a:ea typeface="ＭＳ Ｐゴシック" pitchFamily="34" charset="-128"/>
              </a:rPr>
              <a:t>hydroxyl group of the sugar in one nucleotide bonds to the</a:t>
            </a:r>
            <a:endParaRPr lang="en-IN" dirty="0"/>
          </a:p>
        </p:txBody>
      </p:sp>
      <p:sp>
        <p:nvSpPr>
          <p:cNvPr id="5" name="Content Placeholder 4"/>
          <p:cNvSpPr>
            <a:spLocks noGrp="1"/>
          </p:cNvSpPr>
          <p:nvPr>
            <p:ph sz="quarter" idx="15"/>
          </p:nvPr>
        </p:nvSpPr>
        <p:spPr>
          <a:xfrm>
            <a:off x="457200" y="2990146"/>
            <a:ext cx="3639787" cy="429948"/>
          </a:xfrm>
        </p:spPr>
        <p:txBody>
          <a:bodyPr/>
          <a:lstStyle/>
          <a:p>
            <a:pPr marL="255600" indent="0">
              <a:buNone/>
            </a:pPr>
            <a:r>
              <a:rPr lang="en-US" dirty="0">
                <a:ea typeface="ＭＳ Ｐゴシック" pitchFamily="34" charset="-128"/>
              </a:rPr>
              <a:t>phosphate group on the</a:t>
            </a:r>
            <a:endParaRPr lang="en-IN" dirty="0"/>
          </a:p>
        </p:txBody>
      </p:sp>
      <p:graphicFrame>
        <p:nvGraphicFramePr>
          <p:cNvPr id="14" name="Object 13" descr="5 prime -"/>
          <p:cNvGraphicFramePr>
            <a:graphicFrameLocks noChangeAspect="1"/>
          </p:cNvGraphicFramePr>
          <p:nvPr>
            <p:extLst/>
          </p:nvPr>
        </p:nvGraphicFramePr>
        <p:xfrm>
          <a:off x="4161741" y="3031879"/>
          <a:ext cx="470226" cy="346482"/>
        </p:xfrm>
        <a:graphic>
          <a:graphicData uri="http://schemas.openxmlformats.org/presentationml/2006/ole">
            <mc:AlternateContent xmlns:mc="http://schemas.openxmlformats.org/markup-compatibility/2006">
              <mc:Choice xmlns:v="urn:schemas-microsoft-com:vml" Requires="v">
                <p:oleObj spid="_x0000_s5139" name="Equation" r:id="rId5" imgW="241200" imgH="177480" progId="Equation.DSMT4">
                  <p:embed/>
                </p:oleObj>
              </mc:Choice>
              <mc:Fallback>
                <p:oleObj name="Equation" r:id="rId5" imgW="241200" imgH="177480" progId="Equation.DSMT4">
                  <p:embed/>
                  <p:pic>
                    <p:nvPicPr>
                      <p:cNvPr id="14" name="Object 13" descr="5 prime -"/>
                      <p:cNvPicPr/>
                      <p:nvPr/>
                    </p:nvPicPr>
                    <p:blipFill>
                      <a:blip r:embed="rId6"/>
                      <a:stretch>
                        <a:fillRect/>
                      </a:stretch>
                    </p:blipFill>
                    <p:spPr>
                      <a:xfrm>
                        <a:off x="4161741" y="3031879"/>
                        <a:ext cx="470226" cy="346482"/>
                      </a:xfrm>
                      <a:prstGeom prst="rect">
                        <a:avLst/>
                      </a:prstGeom>
                    </p:spPr>
                  </p:pic>
                </p:oleObj>
              </mc:Fallback>
            </mc:AlternateContent>
          </a:graphicData>
        </a:graphic>
      </p:graphicFrame>
      <p:sp>
        <p:nvSpPr>
          <p:cNvPr id="6" name="Content Placeholder 5"/>
          <p:cNvSpPr>
            <a:spLocks noGrp="1"/>
          </p:cNvSpPr>
          <p:nvPr>
            <p:ph sz="quarter" idx="16"/>
          </p:nvPr>
        </p:nvSpPr>
        <p:spPr>
          <a:xfrm>
            <a:off x="4720471" y="2990146"/>
            <a:ext cx="4017004" cy="429948"/>
          </a:xfrm>
        </p:spPr>
        <p:txBody>
          <a:bodyPr/>
          <a:lstStyle/>
          <a:p>
            <a:pPr marL="432" indent="0">
              <a:buNone/>
            </a:pPr>
            <a:r>
              <a:rPr lang="en-US" dirty="0">
                <a:ea typeface="ＭＳ Ｐゴシック" pitchFamily="34" charset="-128"/>
              </a:rPr>
              <a:t>carbon atom in the sugar of</a:t>
            </a:r>
            <a:endParaRPr lang="en-IN" dirty="0"/>
          </a:p>
        </p:txBody>
      </p:sp>
      <p:sp>
        <p:nvSpPr>
          <p:cNvPr id="7" name="Content Placeholder 6"/>
          <p:cNvSpPr>
            <a:spLocks noGrp="1"/>
          </p:cNvSpPr>
          <p:nvPr>
            <p:ph sz="quarter" idx="17"/>
          </p:nvPr>
        </p:nvSpPr>
        <p:spPr>
          <a:xfrm>
            <a:off x="457201" y="3498891"/>
            <a:ext cx="2962894" cy="419967"/>
          </a:xfrm>
        </p:spPr>
        <p:txBody>
          <a:bodyPr/>
          <a:lstStyle/>
          <a:p>
            <a:pPr marL="255600" indent="0">
              <a:buNone/>
            </a:pPr>
            <a:r>
              <a:rPr lang="en-US" dirty="0">
                <a:ea typeface="ＭＳ Ｐゴシック" pitchFamily="34" charset="-128"/>
              </a:rPr>
              <a:t>the next nucleotide</a:t>
            </a:r>
            <a:endParaRPr lang="en-IN" dirty="0"/>
          </a:p>
        </p:txBody>
      </p:sp>
      <p:sp>
        <p:nvSpPr>
          <p:cNvPr id="8" name="Content Placeholder 7"/>
          <p:cNvSpPr>
            <a:spLocks noGrp="1"/>
          </p:cNvSpPr>
          <p:nvPr>
            <p:ph sz="quarter" idx="18"/>
          </p:nvPr>
        </p:nvSpPr>
        <p:spPr>
          <a:xfrm>
            <a:off x="457200" y="3997655"/>
            <a:ext cx="8579922" cy="1369992"/>
          </a:xfrm>
        </p:spPr>
        <p:txBody>
          <a:bodyPr/>
          <a:lstStyle/>
          <a:p>
            <a:r>
              <a:rPr lang="en-US" dirty="0">
                <a:ea typeface="ＭＳ Ｐゴシック" pitchFamily="34" charset="-128"/>
              </a:rPr>
              <a:t>have a unique sequence of bases, which is called their </a:t>
            </a:r>
            <a:r>
              <a:rPr lang="en-US" b="1" dirty="0">
                <a:ea typeface="ＭＳ Ｐゴシック" pitchFamily="34" charset="-128"/>
              </a:rPr>
              <a:t>primary structure</a:t>
            </a:r>
            <a:endParaRPr lang="en-US" dirty="0">
              <a:ea typeface="ＭＳ Ｐゴシック" pitchFamily="34" charset="-128"/>
            </a:endParaRPr>
          </a:p>
          <a:p>
            <a:r>
              <a:rPr lang="en-US" dirty="0">
                <a:ea typeface="ＭＳ Ｐゴシック" pitchFamily="34" charset="-128"/>
              </a:rPr>
              <a:t>have one terminal end with an unreacted or free sugar with a</a:t>
            </a:r>
            <a:endParaRPr lang="en-IN" dirty="0"/>
          </a:p>
        </p:txBody>
      </p:sp>
      <p:graphicFrame>
        <p:nvGraphicFramePr>
          <p:cNvPr id="15" name="Object 14" descr="5 prime -"/>
          <p:cNvGraphicFramePr>
            <a:graphicFrameLocks noChangeAspect="1"/>
          </p:cNvGraphicFramePr>
          <p:nvPr>
            <p:extLst/>
          </p:nvPr>
        </p:nvGraphicFramePr>
        <p:xfrm>
          <a:off x="727793" y="5466072"/>
          <a:ext cx="470226" cy="346482"/>
        </p:xfrm>
        <a:graphic>
          <a:graphicData uri="http://schemas.openxmlformats.org/presentationml/2006/ole">
            <mc:AlternateContent xmlns:mc="http://schemas.openxmlformats.org/markup-compatibility/2006">
              <mc:Choice xmlns:v="urn:schemas-microsoft-com:vml" Requires="v">
                <p:oleObj spid="_x0000_s5140" name="Equation" r:id="rId7" imgW="241200" imgH="177480" progId="Equation.DSMT4">
                  <p:embed/>
                </p:oleObj>
              </mc:Choice>
              <mc:Fallback>
                <p:oleObj name="Equation" r:id="rId7" imgW="241200" imgH="177480" progId="Equation.DSMT4">
                  <p:embed/>
                  <p:pic>
                    <p:nvPicPr>
                      <p:cNvPr id="15" name="Object 14" descr="5 prime -"/>
                      <p:cNvPicPr/>
                      <p:nvPr/>
                    </p:nvPicPr>
                    <p:blipFill>
                      <a:blip r:embed="rId6"/>
                      <a:stretch>
                        <a:fillRect/>
                      </a:stretch>
                    </p:blipFill>
                    <p:spPr>
                      <a:xfrm>
                        <a:off x="727793" y="5466072"/>
                        <a:ext cx="470226" cy="346482"/>
                      </a:xfrm>
                      <a:prstGeom prst="rect">
                        <a:avLst/>
                      </a:prstGeom>
                    </p:spPr>
                  </p:pic>
                </p:oleObj>
              </mc:Fallback>
            </mc:AlternateContent>
          </a:graphicData>
        </a:graphic>
      </p:graphicFrame>
      <p:sp>
        <p:nvSpPr>
          <p:cNvPr id="9" name="Content Placeholder 8"/>
          <p:cNvSpPr>
            <a:spLocks noGrp="1"/>
          </p:cNvSpPr>
          <p:nvPr>
            <p:ph sz="quarter" idx="19"/>
          </p:nvPr>
        </p:nvSpPr>
        <p:spPr>
          <a:xfrm>
            <a:off x="1353787" y="5411405"/>
            <a:ext cx="1615044" cy="419967"/>
          </a:xfrm>
        </p:spPr>
        <p:txBody>
          <a:bodyPr/>
          <a:lstStyle/>
          <a:p>
            <a:pPr marL="432" indent="0">
              <a:buNone/>
            </a:pPr>
            <a:r>
              <a:rPr lang="en-US" dirty="0">
                <a:ea typeface="ＭＳ Ｐゴシック" pitchFamily="34" charset="-128"/>
              </a:rPr>
              <a:t>phosphate</a:t>
            </a:r>
          </a:p>
        </p:txBody>
      </p:sp>
      <p:sp>
        <p:nvSpPr>
          <p:cNvPr id="10" name="Content Placeholder 9"/>
          <p:cNvSpPr>
            <a:spLocks noGrp="1"/>
          </p:cNvSpPr>
          <p:nvPr>
            <p:ph sz="quarter" idx="20"/>
          </p:nvPr>
        </p:nvSpPr>
        <p:spPr>
          <a:xfrm>
            <a:off x="457200" y="5915667"/>
            <a:ext cx="5860473" cy="413880"/>
          </a:xfrm>
        </p:spPr>
        <p:txBody>
          <a:bodyPr/>
          <a:lstStyle/>
          <a:p>
            <a:r>
              <a:rPr lang="en-US" dirty="0">
                <a:ea typeface="ＭＳ Ｐゴシック" pitchFamily="34" charset="-128"/>
              </a:rPr>
              <a:t>have a sugar at the other end with a free</a:t>
            </a:r>
            <a:endParaRPr lang="en-IN" dirty="0"/>
          </a:p>
        </p:txBody>
      </p:sp>
      <p:graphicFrame>
        <p:nvGraphicFramePr>
          <p:cNvPr id="16" name="Object 15" descr="3 prime -"/>
          <p:cNvGraphicFramePr>
            <a:graphicFrameLocks noChangeAspect="1"/>
          </p:cNvGraphicFramePr>
          <p:nvPr>
            <p:extLst/>
          </p:nvPr>
        </p:nvGraphicFramePr>
        <p:xfrm>
          <a:off x="6381207" y="5960397"/>
          <a:ext cx="427478" cy="314984"/>
        </p:xfrm>
        <a:graphic>
          <a:graphicData uri="http://schemas.openxmlformats.org/presentationml/2006/ole">
            <mc:AlternateContent xmlns:mc="http://schemas.openxmlformats.org/markup-compatibility/2006">
              <mc:Choice xmlns:v="urn:schemas-microsoft-com:vml" Requires="v">
                <p:oleObj spid="_x0000_s5141" name="Equation" r:id="rId8" imgW="241200" imgH="177480" progId="Equation.DSMT4">
                  <p:embed/>
                </p:oleObj>
              </mc:Choice>
              <mc:Fallback>
                <p:oleObj name="Equation" r:id="rId8" imgW="241200" imgH="177480" progId="Equation.DSMT4">
                  <p:embed/>
                  <p:pic>
                    <p:nvPicPr>
                      <p:cNvPr id="16" name="Object 15" descr="3 prime -"/>
                      <p:cNvPicPr/>
                      <p:nvPr/>
                    </p:nvPicPr>
                    <p:blipFill>
                      <a:blip r:embed="rId4"/>
                      <a:stretch>
                        <a:fillRect/>
                      </a:stretch>
                    </p:blipFill>
                    <p:spPr>
                      <a:xfrm>
                        <a:off x="6381207" y="5960397"/>
                        <a:ext cx="427478" cy="314984"/>
                      </a:xfrm>
                      <a:prstGeom prst="rect">
                        <a:avLst/>
                      </a:prstGeom>
                    </p:spPr>
                  </p:pic>
                </p:oleObj>
              </mc:Fallback>
            </mc:AlternateContent>
          </a:graphicData>
        </a:graphic>
      </p:graphicFrame>
      <p:sp>
        <p:nvSpPr>
          <p:cNvPr id="11" name="Content Placeholder 10"/>
          <p:cNvSpPr>
            <a:spLocks noGrp="1"/>
          </p:cNvSpPr>
          <p:nvPr>
            <p:ph sz="quarter" idx="21"/>
          </p:nvPr>
        </p:nvSpPr>
        <p:spPr>
          <a:xfrm>
            <a:off x="6887623" y="5915668"/>
            <a:ext cx="2161375" cy="413880"/>
          </a:xfrm>
        </p:spPr>
        <p:txBody>
          <a:bodyPr/>
          <a:lstStyle/>
          <a:p>
            <a:pPr marL="432" indent="0">
              <a:buNone/>
            </a:pPr>
            <a:r>
              <a:rPr lang="en-US" dirty="0">
                <a:ea typeface="ＭＳ Ｐゴシック" pitchFamily="34" charset="-128"/>
              </a:rPr>
              <a:t>hydroxyl group</a:t>
            </a:r>
            <a:endParaRPr lang="en-US" dirty="0"/>
          </a:p>
        </p:txBody>
      </p:sp>
    </p:spTree>
    <p:extLst>
      <p:ext uri="{BB962C8B-B14F-4D97-AF65-F5344CB8AC3E}">
        <p14:creationId xmlns:p14="http://schemas.microsoft.com/office/powerpoint/2010/main" val="1108384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Nucleic Acids and Protein Synthesis</a:t>
            </a:r>
            <a:endParaRPr lang="en-IN" dirty="0"/>
          </a:p>
        </p:txBody>
      </p:sp>
      <p:sp>
        <p:nvSpPr>
          <p:cNvPr id="4" name="Content Placeholder 3"/>
          <p:cNvSpPr>
            <a:spLocks noGrp="1"/>
          </p:cNvSpPr>
          <p:nvPr>
            <p:ph sz="quarter" idx="13"/>
          </p:nvPr>
        </p:nvSpPr>
        <p:spPr>
          <a:xfrm>
            <a:off x="457200" y="1556326"/>
            <a:ext cx="4655574" cy="4167141"/>
          </a:xfrm>
        </p:spPr>
        <p:txBody>
          <a:bodyPr/>
          <a:lstStyle/>
          <a:p>
            <a:pPr marL="432" indent="0">
              <a:buNone/>
            </a:pPr>
            <a:r>
              <a:rPr lang="en-US" sz="2400" dirty="0"/>
              <a:t>A histology technician studies the microscopic makeup of tissues, cells, and bodily fluids with the purpose of detecting and identifying the presence of a specific disease.</a:t>
            </a:r>
          </a:p>
          <a:p>
            <a:pPr marL="432" indent="0">
              <a:buNone/>
            </a:pPr>
            <a:r>
              <a:rPr lang="en-US" sz="2400" dirty="0"/>
              <a:t>They determine blood types and the concentrations of drugs and other substances in the blood.</a:t>
            </a:r>
          </a:p>
        </p:txBody>
      </p:sp>
      <p:pic>
        <p:nvPicPr>
          <p:cNvPr id="6" name="Content Placeholder 5" descr="A histology technician compares the contents of two microscope slides.">
            <a:extLst>
              <a:ext uri="{FF2B5EF4-FFF2-40B4-BE49-F238E27FC236}">
                <a16:creationId xmlns:a16="http://schemas.microsoft.com/office/drawing/2014/main" id="{26631819-F307-40DF-A3EF-9F8B04EBAD23}"/>
              </a:ext>
            </a:extLst>
          </p:cNvPr>
          <p:cNvPicPr>
            <a:picLocks noGrp="1" noChangeAspect="1"/>
          </p:cNvPicPr>
          <p:nvPr>
            <p:ph sz="quarter" idx="14"/>
          </p:nvPr>
        </p:nvPicPr>
        <p:blipFill>
          <a:blip r:embed="rId2"/>
          <a:stretch>
            <a:fillRect/>
          </a:stretch>
        </p:blipFill>
        <p:spPr>
          <a:xfrm>
            <a:off x="5451441" y="1676118"/>
            <a:ext cx="3383573" cy="3377477"/>
          </a:xfrm>
          <a:prstGeom prst="rect">
            <a:avLst/>
          </a:prstGeom>
        </p:spPr>
      </p:pic>
    </p:spTree>
    <p:extLst>
      <p:ext uri="{BB962C8B-B14F-4D97-AF65-F5344CB8AC3E}">
        <p14:creationId xmlns:p14="http://schemas.microsoft.com/office/powerpoint/2010/main" val="2347249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Nucleic Acid Structure </a:t>
            </a:r>
            <a:r>
              <a:rPr lang="en-US" sz="2000" b="0" dirty="0"/>
              <a:t>(2 of 2)</a:t>
            </a:r>
            <a:endParaRPr lang="en-IN" dirty="0"/>
          </a:p>
        </p:txBody>
      </p:sp>
      <p:sp>
        <p:nvSpPr>
          <p:cNvPr id="13" name="Content Placeholder 12"/>
          <p:cNvSpPr>
            <a:spLocks noGrp="1"/>
          </p:cNvSpPr>
          <p:nvPr>
            <p:ph sz="quarter" idx="13"/>
          </p:nvPr>
        </p:nvSpPr>
        <p:spPr>
          <a:xfrm>
            <a:off x="457200" y="1556327"/>
            <a:ext cx="8229600" cy="818738"/>
          </a:xfrm>
        </p:spPr>
        <p:txBody>
          <a:bodyPr/>
          <a:lstStyle/>
          <a:p>
            <a:pPr marL="0" indent="0" eaLnBrk="1" hangingPunct="1">
              <a:buClr>
                <a:schemeClr val="bg2"/>
              </a:buClr>
              <a:buSzTx/>
              <a:buFontTx/>
              <a:buNone/>
            </a:pPr>
            <a:r>
              <a:rPr lang="en-US" sz="2400" dirty="0"/>
              <a:t>The link between the sugars in adjacent nucleotides is referred to as a </a:t>
            </a:r>
            <a:r>
              <a:rPr lang="en-US" sz="2400" b="1" dirty="0"/>
              <a:t>phosphodiester bond</a:t>
            </a:r>
            <a:r>
              <a:rPr lang="en-US" sz="2400" dirty="0"/>
              <a:t>.</a:t>
            </a:r>
          </a:p>
        </p:txBody>
      </p:sp>
      <p:pic>
        <p:nvPicPr>
          <p:cNvPr id="15" name="Content Placeholder 14" descr="During a reaction with H plus, 2 nucleotides bond together. For long description in Notes pane, press F6.">
            <a:extLst>
              <a:ext uri="{FF2B5EF4-FFF2-40B4-BE49-F238E27FC236}">
                <a16:creationId xmlns:a16="http://schemas.microsoft.com/office/drawing/2014/main" id="{29A987D8-97C6-4B68-A8DC-66934CF22583}"/>
              </a:ext>
            </a:extLst>
          </p:cNvPr>
          <p:cNvPicPr>
            <a:picLocks noGrp="1" noChangeAspect="1"/>
          </p:cNvPicPr>
          <p:nvPr>
            <p:ph sz="quarter" idx="14"/>
          </p:nvPr>
        </p:nvPicPr>
        <p:blipFill>
          <a:blip r:embed="rId3"/>
          <a:stretch>
            <a:fillRect/>
          </a:stretch>
        </p:blipFill>
        <p:spPr>
          <a:xfrm>
            <a:off x="1295848" y="2578801"/>
            <a:ext cx="6552303" cy="3571875"/>
          </a:xfrm>
          <a:prstGeom prst="rect">
            <a:avLst/>
          </a:prstGeom>
        </p:spPr>
      </p:pic>
    </p:spTree>
    <p:extLst>
      <p:ext uri="{BB962C8B-B14F-4D97-AF65-F5344CB8AC3E}">
        <p14:creationId xmlns:p14="http://schemas.microsoft.com/office/powerpoint/2010/main" val="1001450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Check 1</a:t>
            </a:r>
            <a:endParaRPr lang="en-IN" dirty="0"/>
          </a:p>
        </p:txBody>
      </p:sp>
      <p:sp>
        <p:nvSpPr>
          <p:cNvPr id="3" name="Content Placeholder 2"/>
          <p:cNvSpPr>
            <a:spLocks noGrp="1"/>
          </p:cNvSpPr>
          <p:nvPr>
            <p:ph sz="quarter" idx="13"/>
          </p:nvPr>
        </p:nvSpPr>
        <p:spPr>
          <a:xfrm>
            <a:off x="457200" y="1556327"/>
            <a:ext cx="7451766" cy="401427"/>
          </a:xfrm>
        </p:spPr>
        <p:txBody>
          <a:bodyPr/>
          <a:lstStyle/>
          <a:p>
            <a:pPr marL="432" indent="0">
              <a:buNone/>
            </a:pPr>
            <a:r>
              <a:rPr lang="en-US" dirty="0"/>
              <a:t>Draw the condensed structural formula for the R</a:t>
            </a:r>
            <a:r>
              <a:rPr lang="en-US" sz="100" dirty="0"/>
              <a:t> </a:t>
            </a:r>
            <a:r>
              <a:rPr lang="en-US" dirty="0"/>
              <a:t>N</a:t>
            </a:r>
            <a:r>
              <a:rPr lang="en-US" sz="100" dirty="0"/>
              <a:t> </a:t>
            </a:r>
            <a:r>
              <a:rPr lang="en-US" dirty="0"/>
              <a:t>A</a:t>
            </a:r>
            <a:endParaRPr lang="en-IN" dirty="0"/>
          </a:p>
        </p:txBody>
      </p:sp>
      <p:sp>
        <p:nvSpPr>
          <p:cNvPr id="4" name="Content Placeholder 3"/>
          <p:cNvSpPr>
            <a:spLocks noGrp="1"/>
          </p:cNvSpPr>
          <p:nvPr>
            <p:ph sz="quarter" idx="14"/>
          </p:nvPr>
        </p:nvSpPr>
        <p:spPr>
          <a:xfrm>
            <a:off x="457200" y="2038904"/>
            <a:ext cx="4874821" cy="445476"/>
          </a:xfrm>
        </p:spPr>
        <p:txBody>
          <a:bodyPr/>
          <a:lstStyle/>
          <a:p>
            <a:pPr marL="432" indent="0">
              <a:buNone/>
            </a:pPr>
            <a:r>
              <a:rPr lang="en-US" dirty="0"/>
              <a:t>dinucleotide formed by two cytidine</a:t>
            </a:r>
            <a:endParaRPr lang="en-IN" dirty="0"/>
          </a:p>
        </p:txBody>
      </p:sp>
      <p:graphicFrame>
        <p:nvGraphicFramePr>
          <p:cNvPr id="13" name="Object 12" descr="5 prime -"/>
          <p:cNvGraphicFramePr>
            <a:graphicFrameLocks noChangeAspect="1"/>
          </p:cNvGraphicFramePr>
          <p:nvPr>
            <p:extLst/>
          </p:nvPr>
        </p:nvGraphicFramePr>
        <p:xfrm>
          <a:off x="5391397" y="2088604"/>
          <a:ext cx="568325" cy="346075"/>
        </p:xfrm>
        <a:graphic>
          <a:graphicData uri="http://schemas.openxmlformats.org/presentationml/2006/ole">
            <mc:AlternateContent xmlns:mc="http://schemas.openxmlformats.org/markup-compatibility/2006">
              <mc:Choice xmlns:v="urn:schemas-microsoft-com:vml" Requires="v">
                <p:oleObj spid="_x0000_s6150" name="Equation" r:id="rId3" imgW="291960" imgH="177480" progId="Equation.DSMT4">
                  <p:embed/>
                </p:oleObj>
              </mc:Choice>
              <mc:Fallback>
                <p:oleObj name="Equation" r:id="rId3" imgW="291960" imgH="177480" progId="Equation.DSMT4">
                  <p:embed/>
                  <p:pic>
                    <p:nvPicPr>
                      <p:cNvPr id="13" name="Object 12" descr="5 prime -"/>
                      <p:cNvPicPr/>
                      <p:nvPr/>
                    </p:nvPicPr>
                    <p:blipFill>
                      <a:blip r:embed="rId4"/>
                      <a:stretch>
                        <a:fillRect/>
                      </a:stretch>
                    </p:blipFill>
                    <p:spPr>
                      <a:xfrm>
                        <a:off x="5391397" y="2088604"/>
                        <a:ext cx="568325" cy="346075"/>
                      </a:xfrm>
                      <a:prstGeom prst="rect">
                        <a:avLst/>
                      </a:prstGeom>
                    </p:spPr>
                  </p:pic>
                </p:oleObj>
              </mc:Fallback>
            </mc:AlternateContent>
          </a:graphicData>
        </a:graphic>
      </p:graphicFrame>
      <p:sp>
        <p:nvSpPr>
          <p:cNvPr id="5" name="Content Placeholder 4"/>
          <p:cNvSpPr>
            <a:spLocks noGrp="1"/>
          </p:cNvSpPr>
          <p:nvPr>
            <p:ph sz="quarter" idx="15"/>
          </p:nvPr>
        </p:nvSpPr>
        <p:spPr>
          <a:xfrm>
            <a:off x="6019098" y="2038905"/>
            <a:ext cx="2670877" cy="445476"/>
          </a:xfrm>
        </p:spPr>
        <p:txBody>
          <a:bodyPr/>
          <a:lstStyle/>
          <a:p>
            <a:pPr marL="432" indent="0">
              <a:buNone/>
            </a:pPr>
            <a:r>
              <a:rPr lang="en-US" dirty="0"/>
              <a:t>monophosphates.</a:t>
            </a:r>
          </a:p>
        </p:txBody>
      </p:sp>
    </p:spTree>
    <p:extLst>
      <p:ext uri="{BB962C8B-B14F-4D97-AF65-F5344CB8AC3E}">
        <p14:creationId xmlns:p14="http://schemas.microsoft.com/office/powerpoint/2010/main" val="2217118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(1 of 2)</a:t>
            </a:r>
            <a:endParaRPr lang="en-IN" dirty="0"/>
          </a:p>
        </p:txBody>
      </p:sp>
      <p:sp>
        <p:nvSpPr>
          <p:cNvPr id="13" name="Content Placeholder 12"/>
          <p:cNvSpPr>
            <a:spLocks noGrp="1"/>
          </p:cNvSpPr>
          <p:nvPr>
            <p:ph sz="quarter" idx="13"/>
          </p:nvPr>
        </p:nvSpPr>
        <p:spPr>
          <a:xfrm>
            <a:off x="457200" y="1556327"/>
            <a:ext cx="7368639" cy="414977"/>
          </a:xfrm>
        </p:spPr>
        <p:txBody>
          <a:bodyPr/>
          <a:lstStyle/>
          <a:p>
            <a:pPr marL="432" indent="0">
              <a:buNone/>
            </a:pPr>
            <a:r>
              <a:rPr lang="en-US" dirty="0"/>
              <a:t>Draw the condensed structural formula for the R</a:t>
            </a:r>
            <a:r>
              <a:rPr lang="en-US" sz="100" dirty="0"/>
              <a:t> </a:t>
            </a:r>
            <a:r>
              <a:rPr lang="en-US" dirty="0"/>
              <a:t>N</a:t>
            </a:r>
            <a:r>
              <a:rPr lang="en-US" sz="100" dirty="0"/>
              <a:t> </a:t>
            </a:r>
            <a:r>
              <a:rPr lang="en-US" dirty="0"/>
              <a:t>A</a:t>
            </a:r>
            <a:endParaRPr lang="en-IN" dirty="0"/>
          </a:p>
        </p:txBody>
      </p:sp>
      <p:sp>
        <p:nvSpPr>
          <p:cNvPr id="14" name="Content Placeholder 13"/>
          <p:cNvSpPr>
            <a:spLocks noGrp="1"/>
          </p:cNvSpPr>
          <p:nvPr>
            <p:ph sz="quarter" idx="14"/>
          </p:nvPr>
        </p:nvSpPr>
        <p:spPr>
          <a:xfrm>
            <a:off x="457201" y="2030682"/>
            <a:ext cx="4848535" cy="415636"/>
          </a:xfrm>
        </p:spPr>
        <p:txBody>
          <a:bodyPr/>
          <a:lstStyle/>
          <a:p>
            <a:pPr marL="0" indent="0">
              <a:buNone/>
            </a:pPr>
            <a:r>
              <a:rPr lang="en-US" dirty="0"/>
              <a:t>dinucleotide formed by two cytidine</a:t>
            </a:r>
            <a:endParaRPr lang="en-IN" dirty="0"/>
          </a:p>
        </p:txBody>
      </p:sp>
      <p:graphicFrame>
        <p:nvGraphicFramePr>
          <p:cNvPr id="33" name="Object 32" descr="5 prime -"/>
          <p:cNvGraphicFramePr>
            <a:graphicFrameLocks noChangeAspect="1"/>
          </p:cNvGraphicFramePr>
          <p:nvPr>
            <p:extLst/>
          </p:nvPr>
        </p:nvGraphicFramePr>
        <p:xfrm>
          <a:off x="5449930" y="2065462"/>
          <a:ext cx="568325" cy="346075"/>
        </p:xfrm>
        <a:graphic>
          <a:graphicData uri="http://schemas.openxmlformats.org/presentationml/2006/ole">
            <mc:AlternateContent xmlns:mc="http://schemas.openxmlformats.org/markup-compatibility/2006">
              <mc:Choice xmlns:v="urn:schemas-microsoft-com:vml" Requires="v">
                <p:oleObj spid="_x0000_s7186" name="Equation" r:id="rId3" imgW="291960" imgH="177480" progId="Equation.DSMT4">
                  <p:embed/>
                </p:oleObj>
              </mc:Choice>
              <mc:Fallback>
                <p:oleObj name="Equation" r:id="rId3" imgW="291960" imgH="177480" progId="Equation.DSMT4">
                  <p:embed/>
                  <p:pic>
                    <p:nvPicPr>
                      <p:cNvPr id="33" name="Object 32" descr="5 prime -"/>
                      <p:cNvPicPr/>
                      <p:nvPr/>
                    </p:nvPicPr>
                    <p:blipFill>
                      <a:blip r:embed="rId4"/>
                      <a:stretch>
                        <a:fillRect/>
                      </a:stretch>
                    </p:blipFill>
                    <p:spPr>
                      <a:xfrm>
                        <a:off x="5449930" y="2065462"/>
                        <a:ext cx="568325" cy="346075"/>
                      </a:xfrm>
                      <a:prstGeom prst="rect">
                        <a:avLst/>
                      </a:prstGeom>
                    </p:spPr>
                  </p:pic>
                </p:oleObj>
              </mc:Fallback>
            </mc:AlternateContent>
          </a:graphicData>
        </a:graphic>
      </p:graphicFrame>
      <p:sp>
        <p:nvSpPr>
          <p:cNvPr id="15" name="Content Placeholder 14"/>
          <p:cNvSpPr>
            <a:spLocks noGrp="1"/>
          </p:cNvSpPr>
          <p:nvPr>
            <p:ph sz="quarter" idx="15"/>
          </p:nvPr>
        </p:nvSpPr>
        <p:spPr>
          <a:xfrm>
            <a:off x="6100535" y="2030683"/>
            <a:ext cx="2568454" cy="415636"/>
          </a:xfrm>
        </p:spPr>
        <p:txBody>
          <a:bodyPr/>
          <a:lstStyle/>
          <a:p>
            <a:pPr marL="432" indent="0">
              <a:buNone/>
            </a:pPr>
            <a:r>
              <a:rPr lang="en-US" dirty="0"/>
              <a:t>monophosphates.</a:t>
            </a:r>
          </a:p>
        </p:txBody>
      </p:sp>
      <p:sp>
        <p:nvSpPr>
          <p:cNvPr id="16" name="Content Placeholder 15"/>
          <p:cNvSpPr>
            <a:spLocks noGrp="1"/>
          </p:cNvSpPr>
          <p:nvPr>
            <p:ph sz="quarter" idx="16"/>
          </p:nvPr>
        </p:nvSpPr>
        <p:spPr>
          <a:xfrm>
            <a:off x="457200" y="2649539"/>
            <a:ext cx="1525979" cy="438046"/>
          </a:xfrm>
        </p:spPr>
        <p:txBody>
          <a:bodyPr/>
          <a:lstStyle/>
          <a:p>
            <a:pPr marL="0" indent="0">
              <a:buFont typeface="Arial" pitchFamily="34" charset="0"/>
              <a:buNone/>
            </a:pPr>
            <a:r>
              <a:rPr lang="en-US" b="1" dirty="0">
                <a:solidFill>
                  <a:schemeClr val="tx1"/>
                </a:solidFill>
                <a:ea typeface="ＭＳ Ｐゴシック" pitchFamily="34" charset="-128"/>
              </a:rPr>
              <a:t>Solution:</a:t>
            </a:r>
          </a:p>
        </p:txBody>
      </p:sp>
      <p:sp>
        <p:nvSpPr>
          <p:cNvPr id="17" name="Content Placeholder 16"/>
          <p:cNvSpPr>
            <a:spLocks noGrp="1"/>
          </p:cNvSpPr>
          <p:nvPr>
            <p:ph sz="quarter" idx="17"/>
          </p:nvPr>
        </p:nvSpPr>
        <p:spPr>
          <a:xfrm>
            <a:off x="457201" y="3164351"/>
            <a:ext cx="6086103" cy="410122"/>
          </a:xfrm>
        </p:spPr>
        <p:txBody>
          <a:bodyPr/>
          <a:lstStyle/>
          <a:p>
            <a:pPr marL="432" indent="0">
              <a:buNone/>
            </a:pPr>
            <a:r>
              <a:rPr lang="en-US" dirty="0">
                <a:ea typeface="ＭＳ Ｐゴシック" pitchFamily="34" charset="-128"/>
              </a:rPr>
              <a:t>The dinucleotide is drawn by connecting the</a:t>
            </a:r>
            <a:endParaRPr lang="en-IN" dirty="0"/>
          </a:p>
        </p:txBody>
      </p:sp>
      <p:graphicFrame>
        <p:nvGraphicFramePr>
          <p:cNvPr id="34" name="Object 33" descr="3 prime -"/>
          <p:cNvGraphicFramePr>
            <a:graphicFrameLocks noChangeAspect="1"/>
          </p:cNvGraphicFramePr>
          <p:nvPr>
            <p:extLst/>
          </p:nvPr>
        </p:nvGraphicFramePr>
        <p:xfrm>
          <a:off x="6623051" y="3190439"/>
          <a:ext cx="468312" cy="346075"/>
        </p:xfrm>
        <a:graphic>
          <a:graphicData uri="http://schemas.openxmlformats.org/presentationml/2006/ole">
            <mc:AlternateContent xmlns:mc="http://schemas.openxmlformats.org/markup-compatibility/2006">
              <mc:Choice xmlns:v="urn:schemas-microsoft-com:vml" Requires="v">
                <p:oleObj spid="_x0000_s7187" name="Equation" r:id="rId5" imgW="241200" imgH="177480" progId="Equation.DSMT4">
                  <p:embed/>
                </p:oleObj>
              </mc:Choice>
              <mc:Fallback>
                <p:oleObj name="Equation" r:id="rId5" imgW="241200" imgH="177480" progId="Equation.DSMT4">
                  <p:embed/>
                  <p:pic>
                    <p:nvPicPr>
                      <p:cNvPr id="34" name="Object 33" descr="3 prime -"/>
                      <p:cNvPicPr/>
                      <p:nvPr/>
                    </p:nvPicPr>
                    <p:blipFill>
                      <a:blip r:embed="rId6"/>
                      <a:stretch>
                        <a:fillRect/>
                      </a:stretch>
                    </p:blipFill>
                    <p:spPr>
                      <a:xfrm>
                        <a:off x="6623051" y="3190439"/>
                        <a:ext cx="468312" cy="346075"/>
                      </a:xfrm>
                      <a:prstGeom prst="rect">
                        <a:avLst/>
                      </a:prstGeom>
                    </p:spPr>
                  </p:pic>
                </p:oleObj>
              </mc:Fallback>
            </mc:AlternateContent>
          </a:graphicData>
        </a:graphic>
      </p:graphicFrame>
      <p:sp>
        <p:nvSpPr>
          <p:cNvPr id="18" name="Content Placeholder 17"/>
          <p:cNvSpPr>
            <a:spLocks noGrp="1"/>
          </p:cNvSpPr>
          <p:nvPr>
            <p:ph sz="quarter" idx="18"/>
          </p:nvPr>
        </p:nvSpPr>
        <p:spPr>
          <a:xfrm>
            <a:off x="457201" y="3639365"/>
            <a:ext cx="4756068" cy="410121"/>
          </a:xfrm>
        </p:spPr>
        <p:txBody>
          <a:bodyPr/>
          <a:lstStyle/>
          <a:p>
            <a:pPr marL="0" indent="0">
              <a:buNone/>
            </a:pPr>
            <a:r>
              <a:rPr lang="en-US" dirty="0">
                <a:ea typeface="ＭＳ Ｐゴシック" pitchFamily="34" charset="-128"/>
              </a:rPr>
              <a:t>hydroxyl group on the first cytidine</a:t>
            </a:r>
            <a:endParaRPr lang="en-IN" dirty="0"/>
          </a:p>
        </p:txBody>
      </p:sp>
      <p:graphicFrame>
        <p:nvGraphicFramePr>
          <p:cNvPr id="35" name="Object 34" descr="5 prime -"/>
          <p:cNvGraphicFramePr>
            <a:graphicFrameLocks noChangeAspect="1"/>
          </p:cNvGraphicFramePr>
          <p:nvPr>
            <p:extLst/>
          </p:nvPr>
        </p:nvGraphicFramePr>
        <p:xfrm>
          <a:off x="5305736" y="3651239"/>
          <a:ext cx="568325" cy="346075"/>
        </p:xfrm>
        <a:graphic>
          <a:graphicData uri="http://schemas.openxmlformats.org/presentationml/2006/ole">
            <mc:AlternateContent xmlns:mc="http://schemas.openxmlformats.org/markup-compatibility/2006">
              <mc:Choice xmlns:v="urn:schemas-microsoft-com:vml" Requires="v">
                <p:oleObj spid="_x0000_s7188" name="Equation" r:id="rId7" imgW="291960" imgH="177480" progId="Equation.DSMT4">
                  <p:embed/>
                </p:oleObj>
              </mc:Choice>
              <mc:Fallback>
                <p:oleObj name="Equation" r:id="rId7" imgW="291960" imgH="177480" progId="Equation.DSMT4">
                  <p:embed/>
                  <p:pic>
                    <p:nvPicPr>
                      <p:cNvPr id="35" name="Object 34" descr="5 prime -"/>
                      <p:cNvPicPr/>
                      <p:nvPr/>
                    </p:nvPicPr>
                    <p:blipFill>
                      <a:blip r:embed="rId4"/>
                      <a:stretch>
                        <a:fillRect/>
                      </a:stretch>
                    </p:blipFill>
                    <p:spPr>
                      <a:xfrm>
                        <a:off x="5305736" y="3651239"/>
                        <a:ext cx="568325" cy="346075"/>
                      </a:xfrm>
                      <a:prstGeom prst="rect">
                        <a:avLst/>
                      </a:prstGeom>
                    </p:spPr>
                  </p:pic>
                </p:oleObj>
              </mc:Fallback>
            </mc:AlternateContent>
          </a:graphicData>
        </a:graphic>
      </p:graphicFrame>
      <p:sp>
        <p:nvSpPr>
          <p:cNvPr id="19" name="Content Placeholder 18"/>
          <p:cNvSpPr>
            <a:spLocks noGrp="1"/>
          </p:cNvSpPr>
          <p:nvPr>
            <p:ph sz="quarter" idx="19"/>
          </p:nvPr>
        </p:nvSpPr>
        <p:spPr>
          <a:xfrm>
            <a:off x="6006380" y="3639366"/>
            <a:ext cx="2341976" cy="410120"/>
          </a:xfrm>
        </p:spPr>
        <p:txBody>
          <a:bodyPr/>
          <a:lstStyle/>
          <a:p>
            <a:pPr marL="432" indent="0">
              <a:buNone/>
            </a:pPr>
            <a:r>
              <a:rPr lang="en-US" dirty="0">
                <a:ea typeface="ＭＳ Ｐゴシック" pitchFamily="34" charset="-128"/>
              </a:rPr>
              <a:t>monophosphate</a:t>
            </a:r>
            <a:endParaRPr lang="en-IN" dirty="0"/>
          </a:p>
        </p:txBody>
      </p:sp>
      <p:sp>
        <p:nvSpPr>
          <p:cNvPr id="20" name="Content Placeholder 19"/>
          <p:cNvSpPr>
            <a:spLocks noGrp="1"/>
          </p:cNvSpPr>
          <p:nvPr>
            <p:ph sz="quarter" idx="20"/>
          </p:nvPr>
        </p:nvSpPr>
        <p:spPr>
          <a:xfrm>
            <a:off x="457201" y="4125668"/>
            <a:ext cx="1169718" cy="433869"/>
          </a:xfrm>
        </p:spPr>
        <p:txBody>
          <a:bodyPr/>
          <a:lstStyle/>
          <a:p>
            <a:pPr marL="0" indent="0">
              <a:buNone/>
            </a:pPr>
            <a:r>
              <a:rPr lang="en-US" dirty="0">
                <a:ea typeface="ＭＳ Ｐゴシック" pitchFamily="34" charset="-128"/>
              </a:rPr>
              <a:t>with the</a:t>
            </a:r>
            <a:endParaRPr lang="en-IN" dirty="0"/>
          </a:p>
        </p:txBody>
      </p:sp>
      <p:graphicFrame>
        <p:nvGraphicFramePr>
          <p:cNvPr id="36" name="Object 35" descr="5 prime -"/>
          <p:cNvGraphicFramePr>
            <a:graphicFrameLocks noChangeAspect="1"/>
          </p:cNvGraphicFramePr>
          <p:nvPr>
            <p:extLst/>
          </p:nvPr>
        </p:nvGraphicFramePr>
        <p:xfrm>
          <a:off x="1724269" y="4176827"/>
          <a:ext cx="468312" cy="346075"/>
        </p:xfrm>
        <a:graphic>
          <a:graphicData uri="http://schemas.openxmlformats.org/presentationml/2006/ole">
            <mc:AlternateContent xmlns:mc="http://schemas.openxmlformats.org/markup-compatibility/2006">
              <mc:Choice xmlns:v="urn:schemas-microsoft-com:vml" Requires="v">
                <p:oleObj spid="_x0000_s7189" name="Equation" r:id="rId8" imgW="241200" imgH="177480" progId="Equation.DSMT4">
                  <p:embed/>
                </p:oleObj>
              </mc:Choice>
              <mc:Fallback>
                <p:oleObj name="Equation" r:id="rId8" imgW="241200" imgH="177480" progId="Equation.DSMT4">
                  <p:embed/>
                  <p:pic>
                    <p:nvPicPr>
                      <p:cNvPr id="36" name="Object 35" descr="5 prime -"/>
                      <p:cNvPicPr/>
                      <p:nvPr/>
                    </p:nvPicPr>
                    <p:blipFill>
                      <a:blip r:embed="rId9"/>
                      <a:stretch>
                        <a:fillRect/>
                      </a:stretch>
                    </p:blipFill>
                    <p:spPr>
                      <a:xfrm>
                        <a:off x="1724269" y="4176827"/>
                        <a:ext cx="468312" cy="346075"/>
                      </a:xfrm>
                      <a:prstGeom prst="rect">
                        <a:avLst/>
                      </a:prstGeom>
                    </p:spPr>
                  </p:pic>
                </p:oleObj>
              </mc:Fallback>
            </mc:AlternateContent>
          </a:graphicData>
        </a:graphic>
      </p:graphicFrame>
      <p:sp>
        <p:nvSpPr>
          <p:cNvPr id="21" name="Content Placeholder 20"/>
          <p:cNvSpPr>
            <a:spLocks noGrp="1"/>
          </p:cNvSpPr>
          <p:nvPr>
            <p:ph sz="quarter" idx="21"/>
          </p:nvPr>
        </p:nvSpPr>
        <p:spPr>
          <a:xfrm>
            <a:off x="2308986" y="4114964"/>
            <a:ext cx="4779029" cy="421995"/>
          </a:xfrm>
        </p:spPr>
        <p:txBody>
          <a:bodyPr/>
          <a:lstStyle/>
          <a:p>
            <a:pPr marL="0" indent="0">
              <a:buFont typeface="Arial" pitchFamily="34" charset="0"/>
              <a:buNone/>
            </a:pPr>
            <a:r>
              <a:rPr lang="en-US" dirty="0">
                <a:ea typeface="ＭＳ Ｐゴシック" pitchFamily="34" charset="-128"/>
              </a:rPr>
              <a:t>phosphate group on the second.</a:t>
            </a:r>
            <a:endParaRPr lang="en-US" dirty="0"/>
          </a:p>
        </p:txBody>
      </p:sp>
    </p:spTree>
    <p:extLst>
      <p:ext uri="{BB962C8B-B14F-4D97-AF65-F5344CB8AC3E}">
        <p14:creationId xmlns:p14="http://schemas.microsoft.com/office/powerpoint/2010/main" val="1672969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(2 of 2)</a:t>
            </a:r>
            <a:endParaRPr lang="en-IN" dirty="0"/>
          </a:p>
        </p:txBody>
      </p:sp>
      <p:sp>
        <p:nvSpPr>
          <p:cNvPr id="3" name="Content Placeholder 2"/>
          <p:cNvSpPr>
            <a:spLocks noGrp="1"/>
          </p:cNvSpPr>
          <p:nvPr>
            <p:ph sz="quarter" idx="13"/>
          </p:nvPr>
        </p:nvSpPr>
        <p:spPr>
          <a:xfrm>
            <a:off x="457200" y="1556327"/>
            <a:ext cx="7131132" cy="414977"/>
          </a:xfrm>
        </p:spPr>
        <p:txBody>
          <a:bodyPr/>
          <a:lstStyle/>
          <a:p>
            <a:pPr marL="432" indent="0">
              <a:buNone/>
            </a:pPr>
            <a:r>
              <a:rPr lang="en-US" dirty="0"/>
              <a:t>Draw the condensed structural formula for the R</a:t>
            </a:r>
            <a:r>
              <a:rPr lang="en-US" sz="100" dirty="0"/>
              <a:t> </a:t>
            </a:r>
            <a:r>
              <a:rPr lang="en-US" dirty="0"/>
              <a:t>N</a:t>
            </a:r>
            <a:r>
              <a:rPr lang="en-US" sz="100" dirty="0"/>
              <a:t> </a:t>
            </a:r>
            <a:r>
              <a:rPr lang="en-US" dirty="0"/>
              <a:t>A</a:t>
            </a:r>
            <a:endParaRPr lang="en-IN" dirty="0"/>
          </a:p>
        </p:txBody>
      </p:sp>
      <p:sp>
        <p:nvSpPr>
          <p:cNvPr id="4" name="Content Placeholder 3"/>
          <p:cNvSpPr>
            <a:spLocks noGrp="1"/>
          </p:cNvSpPr>
          <p:nvPr>
            <p:ph sz="quarter" idx="14"/>
          </p:nvPr>
        </p:nvSpPr>
        <p:spPr>
          <a:xfrm>
            <a:off x="457200" y="2038904"/>
            <a:ext cx="4874821" cy="419289"/>
          </a:xfrm>
        </p:spPr>
        <p:txBody>
          <a:bodyPr/>
          <a:lstStyle/>
          <a:p>
            <a:pPr marL="432" indent="0">
              <a:buNone/>
            </a:pPr>
            <a:r>
              <a:rPr lang="en-US" dirty="0"/>
              <a:t>dinucleotide formed by two cytidine</a:t>
            </a:r>
            <a:endParaRPr lang="en-IN" dirty="0"/>
          </a:p>
        </p:txBody>
      </p:sp>
      <p:graphicFrame>
        <p:nvGraphicFramePr>
          <p:cNvPr id="13" name="Object 12" descr="5 prime -"/>
          <p:cNvGraphicFramePr>
            <a:graphicFrameLocks noChangeAspect="1"/>
          </p:cNvGraphicFramePr>
          <p:nvPr>
            <p:extLst/>
          </p:nvPr>
        </p:nvGraphicFramePr>
        <p:xfrm>
          <a:off x="5436365" y="2088368"/>
          <a:ext cx="568325" cy="346075"/>
        </p:xfrm>
        <a:graphic>
          <a:graphicData uri="http://schemas.openxmlformats.org/presentationml/2006/ole">
            <mc:AlternateContent xmlns:mc="http://schemas.openxmlformats.org/markup-compatibility/2006">
              <mc:Choice xmlns:v="urn:schemas-microsoft-com:vml" Requires="v">
                <p:oleObj spid="_x0000_s8198" name="Equation" r:id="rId4" imgW="291960" imgH="177480" progId="Equation.DSMT4">
                  <p:embed/>
                </p:oleObj>
              </mc:Choice>
              <mc:Fallback>
                <p:oleObj name="Equation" r:id="rId4" imgW="291960" imgH="177480" progId="Equation.DSMT4">
                  <p:embed/>
                  <p:pic>
                    <p:nvPicPr>
                      <p:cNvPr id="13" name="Object 12" descr="5 prime -"/>
                      <p:cNvPicPr/>
                      <p:nvPr/>
                    </p:nvPicPr>
                    <p:blipFill>
                      <a:blip r:embed="rId5"/>
                      <a:stretch>
                        <a:fillRect/>
                      </a:stretch>
                    </p:blipFill>
                    <p:spPr>
                      <a:xfrm>
                        <a:off x="5436365" y="2088368"/>
                        <a:ext cx="568325" cy="346075"/>
                      </a:xfrm>
                      <a:prstGeom prst="rect">
                        <a:avLst/>
                      </a:prstGeom>
                    </p:spPr>
                  </p:pic>
                </p:oleObj>
              </mc:Fallback>
            </mc:AlternateContent>
          </a:graphicData>
        </a:graphic>
      </p:graphicFrame>
      <p:sp>
        <p:nvSpPr>
          <p:cNvPr id="5" name="Content Placeholder 4"/>
          <p:cNvSpPr>
            <a:spLocks noGrp="1"/>
          </p:cNvSpPr>
          <p:nvPr>
            <p:ph sz="quarter" idx="15"/>
          </p:nvPr>
        </p:nvSpPr>
        <p:spPr>
          <a:xfrm>
            <a:off x="6109034" y="2038904"/>
            <a:ext cx="2580941" cy="419289"/>
          </a:xfrm>
        </p:spPr>
        <p:txBody>
          <a:bodyPr/>
          <a:lstStyle/>
          <a:p>
            <a:pPr marL="432" indent="0">
              <a:buNone/>
            </a:pPr>
            <a:r>
              <a:rPr lang="en-US" dirty="0"/>
              <a:t>monophosphates.</a:t>
            </a:r>
          </a:p>
        </p:txBody>
      </p:sp>
      <p:pic>
        <p:nvPicPr>
          <p:cNvPr id="14" name="Content Placeholder 13" descr="The structural formula has a phosphate group at the upper left bonded to the 5 prime carbon of the first sugar, which is bonded to the ring structure for A M P at the right. For long description in Notes pane, press F6.">
            <a:extLst>
              <a:ext uri="{FF2B5EF4-FFF2-40B4-BE49-F238E27FC236}">
                <a16:creationId xmlns:a16="http://schemas.microsoft.com/office/drawing/2014/main" id="{213550AD-D9ED-4CED-9C76-4538F69F4397}"/>
              </a:ext>
            </a:extLst>
          </p:cNvPr>
          <p:cNvPicPr>
            <a:picLocks noGrp="1" noChangeAspect="1"/>
          </p:cNvPicPr>
          <p:nvPr>
            <p:ph sz="quarter" idx="16"/>
          </p:nvPr>
        </p:nvPicPr>
        <p:blipFill>
          <a:blip r:embed="rId6"/>
          <a:stretch>
            <a:fillRect/>
          </a:stretch>
        </p:blipFill>
        <p:spPr>
          <a:xfrm>
            <a:off x="2179237" y="2611011"/>
            <a:ext cx="4785527" cy="3729810"/>
          </a:xfrm>
          <a:prstGeom prst="rect">
            <a:avLst/>
          </a:prstGeom>
        </p:spPr>
      </p:pic>
    </p:spTree>
    <p:extLst>
      <p:ext uri="{BB962C8B-B14F-4D97-AF65-F5344CB8AC3E}">
        <p14:creationId xmlns:p14="http://schemas.microsoft.com/office/powerpoint/2010/main" val="1491548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Nucleic Acid Sequence</a:t>
            </a:r>
            <a:endParaRPr lang="en-IN" dirty="0"/>
          </a:p>
        </p:txBody>
      </p:sp>
      <p:sp>
        <p:nvSpPr>
          <p:cNvPr id="3" name="Content Placeholder 2"/>
          <p:cNvSpPr>
            <a:spLocks noGrp="1"/>
          </p:cNvSpPr>
          <p:nvPr>
            <p:ph sz="quarter" idx="13"/>
          </p:nvPr>
        </p:nvSpPr>
        <p:spPr>
          <a:xfrm>
            <a:off x="457200" y="1556328"/>
            <a:ext cx="3497283" cy="806862"/>
          </a:xfrm>
        </p:spPr>
        <p:txBody>
          <a:bodyPr/>
          <a:lstStyle/>
          <a:p>
            <a:pPr marL="432" indent="0">
              <a:buNone/>
            </a:pPr>
            <a:r>
              <a:rPr lang="en-US" dirty="0"/>
              <a:t>A nucleic acid sequence is read from the sugar</a:t>
            </a:r>
            <a:endParaRPr lang="en-IN" dirty="0"/>
          </a:p>
        </p:txBody>
      </p:sp>
      <p:sp>
        <p:nvSpPr>
          <p:cNvPr id="4" name="Content Placeholder 3"/>
          <p:cNvSpPr>
            <a:spLocks noGrp="1"/>
          </p:cNvSpPr>
          <p:nvPr>
            <p:ph sz="quarter" idx="14"/>
          </p:nvPr>
        </p:nvSpPr>
        <p:spPr>
          <a:xfrm>
            <a:off x="457200" y="2434442"/>
            <a:ext cx="1312223" cy="427512"/>
          </a:xfrm>
        </p:spPr>
        <p:txBody>
          <a:bodyPr/>
          <a:lstStyle/>
          <a:p>
            <a:pPr marL="432" indent="0">
              <a:buNone/>
            </a:pPr>
            <a:r>
              <a:rPr lang="en-US" dirty="0"/>
              <a:t>with free</a:t>
            </a:r>
            <a:endParaRPr lang="en-IN" dirty="0"/>
          </a:p>
        </p:txBody>
      </p:sp>
      <p:graphicFrame>
        <p:nvGraphicFramePr>
          <p:cNvPr id="13" name="Object 12" descr="5 prime -"/>
          <p:cNvGraphicFramePr>
            <a:graphicFrameLocks noChangeAspect="1"/>
          </p:cNvGraphicFramePr>
          <p:nvPr>
            <p:extLst/>
          </p:nvPr>
        </p:nvGraphicFramePr>
        <p:xfrm>
          <a:off x="1900434" y="2475160"/>
          <a:ext cx="468312" cy="346075"/>
        </p:xfrm>
        <a:graphic>
          <a:graphicData uri="http://schemas.openxmlformats.org/presentationml/2006/ole">
            <mc:AlternateContent xmlns:mc="http://schemas.openxmlformats.org/markup-compatibility/2006">
              <mc:Choice xmlns:v="urn:schemas-microsoft-com:vml" Requires="v">
                <p:oleObj spid="_x0000_s9230" name="Equation" r:id="rId3" imgW="241200" imgH="177480" progId="Equation.DSMT4">
                  <p:embed/>
                </p:oleObj>
              </mc:Choice>
              <mc:Fallback>
                <p:oleObj name="Equation" r:id="rId3" imgW="241200" imgH="177480" progId="Equation.DSMT4">
                  <p:embed/>
                  <p:pic>
                    <p:nvPicPr>
                      <p:cNvPr id="13" name="Object 12" descr="5 prime -"/>
                      <p:cNvPicPr/>
                      <p:nvPr/>
                    </p:nvPicPr>
                    <p:blipFill>
                      <a:blip r:embed="rId4"/>
                      <a:stretch>
                        <a:fillRect/>
                      </a:stretch>
                    </p:blipFill>
                    <p:spPr>
                      <a:xfrm>
                        <a:off x="1900434" y="2475160"/>
                        <a:ext cx="468312" cy="346075"/>
                      </a:xfrm>
                      <a:prstGeom prst="rect">
                        <a:avLst/>
                      </a:prstGeom>
                    </p:spPr>
                  </p:pic>
                </p:oleObj>
              </mc:Fallback>
            </mc:AlternateContent>
          </a:graphicData>
        </a:graphic>
      </p:graphicFrame>
      <p:sp>
        <p:nvSpPr>
          <p:cNvPr id="5" name="Content Placeholder 4"/>
          <p:cNvSpPr>
            <a:spLocks noGrp="1"/>
          </p:cNvSpPr>
          <p:nvPr>
            <p:ph sz="quarter" idx="15"/>
          </p:nvPr>
        </p:nvSpPr>
        <p:spPr>
          <a:xfrm>
            <a:off x="2499757" y="2434443"/>
            <a:ext cx="1905988" cy="427512"/>
          </a:xfrm>
        </p:spPr>
        <p:txBody>
          <a:bodyPr/>
          <a:lstStyle/>
          <a:p>
            <a:pPr marL="432" indent="0">
              <a:buNone/>
            </a:pPr>
            <a:r>
              <a:rPr lang="en-US" dirty="0"/>
              <a:t>phosphate to</a:t>
            </a:r>
            <a:endParaRPr lang="en-IN" dirty="0"/>
          </a:p>
        </p:txBody>
      </p:sp>
      <p:sp>
        <p:nvSpPr>
          <p:cNvPr id="6" name="Content Placeholder 5"/>
          <p:cNvSpPr>
            <a:spLocks noGrp="1"/>
          </p:cNvSpPr>
          <p:nvPr>
            <p:ph sz="quarter" idx="16"/>
          </p:nvPr>
        </p:nvSpPr>
        <p:spPr>
          <a:xfrm>
            <a:off x="457200" y="2973925"/>
            <a:ext cx="3188525" cy="434294"/>
          </a:xfrm>
        </p:spPr>
        <p:txBody>
          <a:bodyPr/>
          <a:lstStyle/>
          <a:p>
            <a:pPr marL="432" indent="0">
              <a:buNone/>
            </a:pPr>
            <a:r>
              <a:rPr lang="en-US" dirty="0"/>
              <a:t>the sugar with the free</a:t>
            </a:r>
            <a:endParaRPr lang="en-IN" dirty="0"/>
          </a:p>
        </p:txBody>
      </p:sp>
      <p:graphicFrame>
        <p:nvGraphicFramePr>
          <p:cNvPr id="14" name="Object 13" descr="3 prime -"/>
          <p:cNvGraphicFramePr>
            <a:graphicFrameLocks noChangeAspect="1"/>
          </p:cNvGraphicFramePr>
          <p:nvPr>
            <p:extLst/>
          </p:nvPr>
        </p:nvGraphicFramePr>
        <p:xfrm>
          <a:off x="457200" y="3508314"/>
          <a:ext cx="468312" cy="346075"/>
        </p:xfrm>
        <a:graphic>
          <a:graphicData uri="http://schemas.openxmlformats.org/presentationml/2006/ole">
            <mc:AlternateContent xmlns:mc="http://schemas.openxmlformats.org/markup-compatibility/2006">
              <mc:Choice xmlns:v="urn:schemas-microsoft-com:vml" Requires="v">
                <p:oleObj spid="_x0000_s9231" name="Equation" r:id="rId5" imgW="241200" imgH="177480" progId="Equation.DSMT4">
                  <p:embed/>
                </p:oleObj>
              </mc:Choice>
              <mc:Fallback>
                <p:oleObj name="Equation" r:id="rId5" imgW="241200" imgH="177480" progId="Equation.DSMT4">
                  <p:embed/>
                  <p:pic>
                    <p:nvPicPr>
                      <p:cNvPr id="14" name="Object 13" descr="3 prime -"/>
                      <p:cNvPicPr/>
                      <p:nvPr/>
                    </p:nvPicPr>
                    <p:blipFill>
                      <a:blip r:embed="rId6"/>
                      <a:stretch>
                        <a:fillRect/>
                      </a:stretch>
                    </p:blipFill>
                    <p:spPr>
                      <a:xfrm>
                        <a:off x="457200" y="3508314"/>
                        <a:ext cx="468312" cy="346075"/>
                      </a:xfrm>
                      <a:prstGeom prst="rect">
                        <a:avLst/>
                      </a:prstGeom>
                    </p:spPr>
                  </p:pic>
                </p:oleObj>
              </mc:Fallback>
            </mc:AlternateContent>
          </a:graphicData>
        </a:graphic>
      </p:graphicFrame>
      <p:sp>
        <p:nvSpPr>
          <p:cNvPr id="7" name="Content Placeholder 6"/>
          <p:cNvSpPr>
            <a:spLocks noGrp="1"/>
          </p:cNvSpPr>
          <p:nvPr>
            <p:ph sz="quarter" idx="17"/>
          </p:nvPr>
        </p:nvSpPr>
        <p:spPr>
          <a:xfrm>
            <a:off x="1009403" y="3472689"/>
            <a:ext cx="2315688" cy="430974"/>
          </a:xfrm>
        </p:spPr>
        <p:txBody>
          <a:bodyPr/>
          <a:lstStyle/>
          <a:p>
            <a:pPr marL="432" indent="0">
              <a:buNone/>
            </a:pPr>
            <a:r>
              <a:rPr lang="en-US" dirty="0"/>
              <a:t>hydroxyl group.</a:t>
            </a:r>
          </a:p>
        </p:txBody>
      </p:sp>
      <p:sp>
        <p:nvSpPr>
          <p:cNvPr id="8" name="Content Placeholder 7"/>
          <p:cNvSpPr>
            <a:spLocks noGrp="1"/>
          </p:cNvSpPr>
          <p:nvPr>
            <p:ph sz="quarter" idx="18"/>
          </p:nvPr>
        </p:nvSpPr>
        <p:spPr>
          <a:xfrm>
            <a:off x="457201" y="4018954"/>
            <a:ext cx="3414156" cy="802428"/>
          </a:xfrm>
        </p:spPr>
        <p:txBody>
          <a:bodyPr/>
          <a:lstStyle/>
          <a:p>
            <a:pPr marL="432" indent="0">
              <a:buNone/>
            </a:pPr>
            <a:r>
              <a:rPr lang="en-US" dirty="0"/>
              <a:t>The sequence is written using the letters of the</a:t>
            </a:r>
          </a:p>
        </p:txBody>
      </p:sp>
      <p:sp>
        <p:nvSpPr>
          <p:cNvPr id="9" name="Content Placeholder 8"/>
          <p:cNvSpPr>
            <a:spLocks noGrp="1"/>
          </p:cNvSpPr>
          <p:nvPr>
            <p:ph sz="quarter" idx="19"/>
          </p:nvPr>
        </p:nvSpPr>
        <p:spPr>
          <a:xfrm>
            <a:off x="457200" y="4904509"/>
            <a:ext cx="1074717" cy="415636"/>
          </a:xfrm>
        </p:spPr>
        <p:txBody>
          <a:bodyPr/>
          <a:lstStyle/>
          <a:p>
            <a:pPr marL="432" indent="0">
              <a:buNone/>
            </a:pPr>
            <a:r>
              <a:rPr lang="en-US" dirty="0"/>
              <a:t>bases:</a:t>
            </a:r>
            <a:endParaRPr lang="en-AU" dirty="0"/>
          </a:p>
        </p:txBody>
      </p:sp>
      <p:graphicFrame>
        <p:nvGraphicFramePr>
          <p:cNvPr id="15" name="Object 14" descr="A C G U."/>
          <p:cNvGraphicFramePr>
            <a:graphicFrameLocks noChangeAspect="1"/>
          </p:cNvGraphicFramePr>
          <p:nvPr>
            <p:extLst/>
          </p:nvPr>
        </p:nvGraphicFramePr>
        <p:xfrm>
          <a:off x="1658175" y="4933733"/>
          <a:ext cx="1987550" cy="357188"/>
        </p:xfrm>
        <a:graphic>
          <a:graphicData uri="http://schemas.openxmlformats.org/presentationml/2006/ole">
            <mc:AlternateContent xmlns:mc="http://schemas.openxmlformats.org/markup-compatibility/2006">
              <mc:Choice xmlns:v="urn:schemas-microsoft-com:vml" Requires="v">
                <p:oleObj spid="_x0000_s9232" name="Equation" r:id="rId7" imgW="990360" imgH="177480" progId="Equation.DSMT4">
                  <p:embed/>
                </p:oleObj>
              </mc:Choice>
              <mc:Fallback>
                <p:oleObj name="Equation" r:id="rId7" imgW="990360" imgH="177480" progId="Equation.DSMT4">
                  <p:embed/>
                  <p:pic>
                    <p:nvPicPr>
                      <p:cNvPr id="15" name="Object 14" descr="A C G U."/>
                      <p:cNvPicPr/>
                      <p:nvPr/>
                    </p:nvPicPr>
                    <p:blipFill>
                      <a:blip r:embed="rId8"/>
                      <a:stretch>
                        <a:fillRect/>
                      </a:stretch>
                    </p:blipFill>
                    <p:spPr>
                      <a:xfrm>
                        <a:off x="1658175" y="4933733"/>
                        <a:ext cx="1987550" cy="357188"/>
                      </a:xfrm>
                      <a:prstGeom prst="rect">
                        <a:avLst/>
                      </a:prstGeom>
                    </p:spPr>
                  </p:pic>
                </p:oleObj>
              </mc:Fallback>
            </mc:AlternateContent>
          </a:graphicData>
        </a:graphic>
      </p:graphicFrame>
      <p:pic>
        <p:nvPicPr>
          <p:cNvPr id="16" name="Content Placeholder 15" descr="Structures for A, C, G, and U are connected by phosphodiester linkages, with a free 5 prime end and free 3 prime end. The 3 prime O H group of the sugar in one nucleotide bonds to the phosphate group on the 5 prime carbon in the next.">
            <a:extLst>
              <a:ext uri="{FF2B5EF4-FFF2-40B4-BE49-F238E27FC236}">
                <a16:creationId xmlns:a16="http://schemas.microsoft.com/office/drawing/2014/main" id="{0316EA58-3FBE-421E-994C-4797829282D8}"/>
              </a:ext>
            </a:extLst>
          </p:cNvPr>
          <p:cNvPicPr>
            <a:picLocks noGrp="1" noChangeAspect="1"/>
          </p:cNvPicPr>
          <p:nvPr>
            <p:ph sz="quarter" idx="20"/>
          </p:nvPr>
        </p:nvPicPr>
        <p:blipFill>
          <a:blip r:embed="rId9"/>
          <a:stretch>
            <a:fillRect/>
          </a:stretch>
        </p:blipFill>
        <p:spPr>
          <a:xfrm>
            <a:off x="4606276" y="1556328"/>
            <a:ext cx="4156724" cy="3950147"/>
          </a:xfrm>
          <a:prstGeom prst="rect">
            <a:avLst/>
          </a:prstGeom>
        </p:spPr>
      </p:pic>
    </p:spTree>
    <p:extLst>
      <p:ext uri="{BB962C8B-B14F-4D97-AF65-F5344CB8AC3E}">
        <p14:creationId xmlns:p14="http://schemas.microsoft.com/office/powerpoint/2010/main" val="854013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Check 2</a:t>
            </a:r>
            <a:endParaRPr lang="en-IN" dirty="0"/>
          </a:p>
        </p:txBody>
      </p:sp>
      <p:sp>
        <p:nvSpPr>
          <p:cNvPr id="3" name="Content Placeholder 2"/>
          <p:cNvSpPr>
            <a:spLocks noGrp="1"/>
          </p:cNvSpPr>
          <p:nvPr>
            <p:ph sz="quarter" idx="13"/>
          </p:nvPr>
        </p:nvSpPr>
        <p:spPr>
          <a:xfrm>
            <a:off x="457200" y="1556327"/>
            <a:ext cx="8229600" cy="937491"/>
          </a:xfrm>
        </p:spPr>
        <p:txBody>
          <a:bodyPr/>
          <a:lstStyle/>
          <a:p>
            <a:pPr marL="432" indent="0">
              <a:buNone/>
            </a:pPr>
            <a:r>
              <a:rPr lang="en-US" sz="2200" dirty="0"/>
              <a:t>Fill in the blank.</a:t>
            </a:r>
          </a:p>
          <a:p>
            <a:pPr marL="432" indent="0">
              <a:buNone/>
            </a:pPr>
            <a:r>
              <a:rPr lang="en-US" sz="2200" dirty="0"/>
              <a:t>In a nucleic acid, the nucleotides are joined by a </a:t>
            </a:r>
            <a:r>
              <a:rPr lang="en-US" sz="1600" dirty="0"/>
              <a:t>Fill in the blank</a:t>
            </a:r>
            <a:endParaRPr lang="en-US" sz="2200" dirty="0"/>
          </a:p>
        </p:txBody>
      </p:sp>
      <p:sp>
        <p:nvSpPr>
          <p:cNvPr id="4" name="Content Placeholder 3"/>
          <p:cNvSpPr>
            <a:spLocks noGrp="1"/>
          </p:cNvSpPr>
          <p:nvPr>
            <p:ph sz="quarter" idx="14"/>
          </p:nvPr>
        </p:nvSpPr>
        <p:spPr>
          <a:xfrm>
            <a:off x="457200" y="2612572"/>
            <a:ext cx="2428504" cy="403761"/>
          </a:xfrm>
        </p:spPr>
        <p:txBody>
          <a:bodyPr/>
          <a:lstStyle/>
          <a:p>
            <a:pPr marL="432" indent="0">
              <a:buNone/>
            </a:pPr>
            <a:r>
              <a:rPr lang="en-US" sz="2200" dirty="0">
                <a:solidFill>
                  <a:schemeClr val="tx1"/>
                </a:solidFill>
              </a:rPr>
              <a:t>b</a:t>
            </a:r>
            <a:r>
              <a:rPr lang="en-US" sz="2200" dirty="0"/>
              <a:t>ond that joins the</a:t>
            </a:r>
            <a:endParaRPr lang="en-IN" sz="2200" dirty="0"/>
          </a:p>
        </p:txBody>
      </p:sp>
      <p:graphicFrame>
        <p:nvGraphicFramePr>
          <p:cNvPr id="13" name="Object 12" descr="3 prime, O H"/>
          <p:cNvGraphicFramePr>
            <a:graphicFrameLocks noChangeAspect="1"/>
          </p:cNvGraphicFramePr>
          <p:nvPr>
            <p:extLst/>
          </p:nvPr>
        </p:nvGraphicFramePr>
        <p:xfrm>
          <a:off x="2992949" y="2652275"/>
          <a:ext cx="813555" cy="300603"/>
        </p:xfrm>
        <a:graphic>
          <a:graphicData uri="http://schemas.openxmlformats.org/presentationml/2006/ole">
            <mc:AlternateContent xmlns:mc="http://schemas.openxmlformats.org/markup-compatibility/2006">
              <mc:Choice xmlns:v="urn:schemas-microsoft-com:vml" Requires="v">
                <p:oleObj spid="_x0000_s10250" name="Equation" r:id="rId3" imgW="482400" imgH="177480" progId="Equation.DSMT4">
                  <p:embed/>
                </p:oleObj>
              </mc:Choice>
              <mc:Fallback>
                <p:oleObj name="Equation" r:id="rId3" imgW="482400" imgH="177480" progId="Equation.DSMT4">
                  <p:embed/>
                  <p:pic>
                    <p:nvPicPr>
                      <p:cNvPr id="13" name="Object 12" descr="3 prime, O H"/>
                      <p:cNvPicPr/>
                      <p:nvPr/>
                    </p:nvPicPr>
                    <p:blipFill>
                      <a:blip r:embed="rId4"/>
                      <a:stretch>
                        <a:fillRect/>
                      </a:stretch>
                    </p:blipFill>
                    <p:spPr>
                      <a:xfrm>
                        <a:off x="2992949" y="2652275"/>
                        <a:ext cx="813555" cy="300603"/>
                      </a:xfrm>
                      <a:prstGeom prst="rect">
                        <a:avLst/>
                      </a:prstGeom>
                    </p:spPr>
                  </p:pic>
                </p:oleObj>
              </mc:Fallback>
            </mc:AlternateContent>
          </a:graphicData>
        </a:graphic>
      </p:graphicFrame>
      <p:sp>
        <p:nvSpPr>
          <p:cNvPr id="5" name="Content Placeholder 4"/>
          <p:cNvSpPr>
            <a:spLocks noGrp="1"/>
          </p:cNvSpPr>
          <p:nvPr>
            <p:ph sz="quarter" idx="15"/>
          </p:nvPr>
        </p:nvSpPr>
        <p:spPr>
          <a:xfrm>
            <a:off x="3913749" y="2612572"/>
            <a:ext cx="4648360" cy="403761"/>
          </a:xfrm>
        </p:spPr>
        <p:txBody>
          <a:bodyPr/>
          <a:lstStyle/>
          <a:p>
            <a:pPr marL="432" indent="0">
              <a:buNone/>
            </a:pPr>
            <a:r>
              <a:rPr lang="en-US" sz="2200" dirty="0"/>
              <a:t>group of the sugar to the phosphate</a:t>
            </a:r>
            <a:endParaRPr lang="en-IN" sz="2200" dirty="0"/>
          </a:p>
        </p:txBody>
      </p:sp>
      <p:sp>
        <p:nvSpPr>
          <p:cNvPr id="6" name="Content Placeholder 5"/>
          <p:cNvSpPr>
            <a:spLocks noGrp="1"/>
          </p:cNvSpPr>
          <p:nvPr>
            <p:ph sz="quarter" idx="16"/>
          </p:nvPr>
        </p:nvSpPr>
        <p:spPr>
          <a:xfrm>
            <a:off x="457200" y="3087585"/>
            <a:ext cx="1739735" cy="380011"/>
          </a:xfrm>
        </p:spPr>
        <p:txBody>
          <a:bodyPr/>
          <a:lstStyle/>
          <a:p>
            <a:pPr marL="432" indent="0">
              <a:buNone/>
            </a:pPr>
            <a:r>
              <a:rPr lang="en-US" sz="2200" dirty="0"/>
              <a:t>group on the</a:t>
            </a:r>
            <a:endParaRPr lang="en-IN" sz="2200" dirty="0"/>
          </a:p>
        </p:txBody>
      </p:sp>
      <p:graphicFrame>
        <p:nvGraphicFramePr>
          <p:cNvPr id="14" name="Object 13" descr="5 prime C"/>
          <p:cNvGraphicFramePr>
            <a:graphicFrameLocks noChangeAspect="1"/>
          </p:cNvGraphicFramePr>
          <p:nvPr>
            <p:extLst/>
          </p:nvPr>
        </p:nvGraphicFramePr>
        <p:xfrm>
          <a:off x="2264865" y="3113063"/>
          <a:ext cx="479653" cy="320335"/>
        </p:xfrm>
        <a:graphic>
          <a:graphicData uri="http://schemas.openxmlformats.org/presentationml/2006/ole">
            <mc:AlternateContent xmlns:mc="http://schemas.openxmlformats.org/markup-compatibility/2006">
              <mc:Choice xmlns:v="urn:schemas-microsoft-com:vml" Requires="v">
                <p:oleObj spid="_x0000_s10251" name="Equation" r:id="rId5" imgW="266400" imgH="177480" progId="Equation.DSMT4">
                  <p:embed/>
                </p:oleObj>
              </mc:Choice>
              <mc:Fallback>
                <p:oleObj name="Equation" r:id="rId5" imgW="266400" imgH="177480" progId="Equation.DSMT4">
                  <p:embed/>
                  <p:pic>
                    <p:nvPicPr>
                      <p:cNvPr id="14" name="Object 13" descr="5 prime C"/>
                      <p:cNvPicPr/>
                      <p:nvPr/>
                    </p:nvPicPr>
                    <p:blipFill>
                      <a:blip r:embed="rId6"/>
                      <a:stretch>
                        <a:fillRect/>
                      </a:stretch>
                    </p:blipFill>
                    <p:spPr>
                      <a:xfrm>
                        <a:off x="2264865" y="3113063"/>
                        <a:ext cx="479653" cy="320335"/>
                      </a:xfrm>
                      <a:prstGeom prst="rect">
                        <a:avLst/>
                      </a:prstGeom>
                    </p:spPr>
                  </p:pic>
                </p:oleObj>
              </mc:Fallback>
            </mc:AlternateContent>
          </a:graphicData>
        </a:graphic>
      </p:graphicFrame>
      <p:sp>
        <p:nvSpPr>
          <p:cNvPr id="7" name="Content Placeholder 6"/>
          <p:cNvSpPr>
            <a:spLocks noGrp="1"/>
          </p:cNvSpPr>
          <p:nvPr>
            <p:ph sz="quarter" idx="17"/>
          </p:nvPr>
        </p:nvSpPr>
        <p:spPr>
          <a:xfrm>
            <a:off x="2885705" y="3087583"/>
            <a:ext cx="3206338" cy="380013"/>
          </a:xfrm>
        </p:spPr>
        <p:txBody>
          <a:bodyPr/>
          <a:lstStyle/>
          <a:p>
            <a:pPr marL="432" indent="0">
              <a:buNone/>
            </a:pPr>
            <a:r>
              <a:rPr lang="en-US" sz="2200" dirty="0"/>
              <a:t>on the next nucleotide.</a:t>
            </a:r>
          </a:p>
        </p:txBody>
      </p:sp>
      <p:cxnSp>
        <p:nvCxnSpPr>
          <p:cNvPr id="15" name="Straight Connector 14">
            <a:extLst>
              <a:ext uri="{FF2B5EF4-FFF2-40B4-BE49-F238E27FC236}">
                <a16:creationId xmlns:a16="http://schemas.microsoft.com/office/drawing/2014/main" id="{96BCB5D1-67CF-4311-8A14-BD0469E4BD4D}"/>
              </a:ext>
              <a:ext uri="{C183D7F6-B498-43B3-948B-1728B52AA6E4}">
                <adec:decorative xmlns:adec="http://schemas.microsoft.com/office/drawing/2017/decorative" val="1"/>
              </a:ext>
            </a:extLst>
          </p:cNvPr>
          <p:cNvCxnSpPr/>
          <p:nvPr/>
        </p:nvCxnSpPr>
        <p:spPr>
          <a:xfrm>
            <a:off x="6477028" y="2390502"/>
            <a:ext cx="1475659"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341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a:t>
            </a:r>
            <a:endParaRPr lang="en-IN" dirty="0"/>
          </a:p>
        </p:txBody>
      </p:sp>
      <p:sp>
        <p:nvSpPr>
          <p:cNvPr id="3" name="Content Placeholder 2"/>
          <p:cNvSpPr>
            <a:spLocks noGrp="1"/>
          </p:cNvSpPr>
          <p:nvPr>
            <p:ph sz="quarter" idx="13"/>
          </p:nvPr>
        </p:nvSpPr>
        <p:spPr>
          <a:xfrm>
            <a:off x="457200" y="1556327"/>
            <a:ext cx="8305800" cy="937491"/>
          </a:xfrm>
        </p:spPr>
        <p:txBody>
          <a:bodyPr/>
          <a:lstStyle/>
          <a:p>
            <a:pPr marL="432" indent="0">
              <a:buNone/>
            </a:pPr>
            <a:r>
              <a:rPr lang="en-US" sz="2200" dirty="0"/>
              <a:t>Fill in the blank.</a:t>
            </a:r>
          </a:p>
          <a:p>
            <a:pPr marL="432" indent="0">
              <a:buNone/>
            </a:pPr>
            <a:r>
              <a:rPr lang="en-US" sz="2200" dirty="0"/>
              <a:t>In a nucleic acid, the nucleotides are joined by a </a:t>
            </a:r>
            <a:r>
              <a:rPr lang="en-US" sz="2200" b="1" dirty="0"/>
              <a:t>phosphodiester</a:t>
            </a:r>
            <a:endParaRPr lang="en-US" sz="2200" dirty="0"/>
          </a:p>
        </p:txBody>
      </p:sp>
      <p:sp>
        <p:nvSpPr>
          <p:cNvPr id="4" name="Content Placeholder 3"/>
          <p:cNvSpPr>
            <a:spLocks noGrp="1"/>
          </p:cNvSpPr>
          <p:nvPr>
            <p:ph sz="quarter" idx="14"/>
          </p:nvPr>
        </p:nvSpPr>
        <p:spPr>
          <a:xfrm>
            <a:off x="457200" y="2612572"/>
            <a:ext cx="2428504" cy="403761"/>
          </a:xfrm>
        </p:spPr>
        <p:txBody>
          <a:bodyPr/>
          <a:lstStyle/>
          <a:p>
            <a:pPr marL="432" indent="0">
              <a:buNone/>
            </a:pPr>
            <a:r>
              <a:rPr lang="en-US" sz="2200" dirty="0">
                <a:solidFill>
                  <a:schemeClr val="tx1"/>
                </a:solidFill>
              </a:rPr>
              <a:t>b</a:t>
            </a:r>
            <a:r>
              <a:rPr lang="en-US" sz="2200" dirty="0"/>
              <a:t>ond that joins the</a:t>
            </a:r>
            <a:endParaRPr lang="en-IN" sz="2200" dirty="0"/>
          </a:p>
        </p:txBody>
      </p:sp>
      <p:graphicFrame>
        <p:nvGraphicFramePr>
          <p:cNvPr id="13" name="Object 12" descr="3 prime, O H"/>
          <p:cNvGraphicFramePr>
            <a:graphicFrameLocks noChangeAspect="1"/>
          </p:cNvGraphicFramePr>
          <p:nvPr>
            <p:extLst/>
          </p:nvPr>
        </p:nvGraphicFramePr>
        <p:xfrm>
          <a:off x="2992949" y="2652275"/>
          <a:ext cx="813555" cy="300603"/>
        </p:xfrm>
        <a:graphic>
          <a:graphicData uri="http://schemas.openxmlformats.org/presentationml/2006/ole">
            <mc:AlternateContent xmlns:mc="http://schemas.openxmlformats.org/markup-compatibility/2006">
              <mc:Choice xmlns:v="urn:schemas-microsoft-com:vml" Requires="v">
                <p:oleObj spid="_x0000_s11274" name="Equation" r:id="rId3" imgW="482400" imgH="177480" progId="Equation.DSMT4">
                  <p:embed/>
                </p:oleObj>
              </mc:Choice>
              <mc:Fallback>
                <p:oleObj name="Equation" r:id="rId3" imgW="482400" imgH="177480" progId="Equation.DSMT4">
                  <p:embed/>
                  <p:pic>
                    <p:nvPicPr>
                      <p:cNvPr id="13" name="Object 12" descr="3 prime, O H"/>
                      <p:cNvPicPr/>
                      <p:nvPr/>
                    </p:nvPicPr>
                    <p:blipFill>
                      <a:blip r:embed="rId4"/>
                      <a:stretch>
                        <a:fillRect/>
                      </a:stretch>
                    </p:blipFill>
                    <p:spPr>
                      <a:xfrm>
                        <a:off x="2992949" y="2652275"/>
                        <a:ext cx="813555" cy="300603"/>
                      </a:xfrm>
                      <a:prstGeom prst="rect">
                        <a:avLst/>
                      </a:prstGeom>
                    </p:spPr>
                  </p:pic>
                </p:oleObj>
              </mc:Fallback>
            </mc:AlternateContent>
          </a:graphicData>
        </a:graphic>
      </p:graphicFrame>
      <p:sp>
        <p:nvSpPr>
          <p:cNvPr id="5" name="Content Placeholder 4"/>
          <p:cNvSpPr>
            <a:spLocks noGrp="1"/>
          </p:cNvSpPr>
          <p:nvPr>
            <p:ph sz="quarter" idx="15"/>
          </p:nvPr>
        </p:nvSpPr>
        <p:spPr>
          <a:xfrm>
            <a:off x="3913749" y="2612572"/>
            <a:ext cx="4648360" cy="403761"/>
          </a:xfrm>
        </p:spPr>
        <p:txBody>
          <a:bodyPr/>
          <a:lstStyle/>
          <a:p>
            <a:pPr marL="432" indent="0">
              <a:buNone/>
            </a:pPr>
            <a:r>
              <a:rPr lang="en-US" sz="2200" dirty="0"/>
              <a:t>group of the sugar to the phosphate</a:t>
            </a:r>
            <a:endParaRPr lang="en-IN" sz="2200" dirty="0"/>
          </a:p>
        </p:txBody>
      </p:sp>
      <p:sp>
        <p:nvSpPr>
          <p:cNvPr id="6" name="Content Placeholder 5"/>
          <p:cNvSpPr>
            <a:spLocks noGrp="1"/>
          </p:cNvSpPr>
          <p:nvPr>
            <p:ph sz="quarter" idx="16"/>
          </p:nvPr>
        </p:nvSpPr>
        <p:spPr>
          <a:xfrm>
            <a:off x="457200" y="3087585"/>
            <a:ext cx="1739735" cy="380011"/>
          </a:xfrm>
        </p:spPr>
        <p:txBody>
          <a:bodyPr/>
          <a:lstStyle/>
          <a:p>
            <a:pPr marL="432" indent="0">
              <a:buNone/>
            </a:pPr>
            <a:r>
              <a:rPr lang="en-US" sz="2200" dirty="0"/>
              <a:t>group on the</a:t>
            </a:r>
            <a:endParaRPr lang="en-IN" sz="2200" dirty="0"/>
          </a:p>
        </p:txBody>
      </p:sp>
      <p:graphicFrame>
        <p:nvGraphicFramePr>
          <p:cNvPr id="14" name="Object 13" descr="5 prime C"/>
          <p:cNvGraphicFramePr>
            <a:graphicFrameLocks noChangeAspect="1"/>
          </p:cNvGraphicFramePr>
          <p:nvPr>
            <p:extLst/>
          </p:nvPr>
        </p:nvGraphicFramePr>
        <p:xfrm>
          <a:off x="2264865" y="3113063"/>
          <a:ext cx="479653" cy="320335"/>
        </p:xfrm>
        <a:graphic>
          <a:graphicData uri="http://schemas.openxmlformats.org/presentationml/2006/ole">
            <mc:AlternateContent xmlns:mc="http://schemas.openxmlformats.org/markup-compatibility/2006">
              <mc:Choice xmlns:v="urn:schemas-microsoft-com:vml" Requires="v">
                <p:oleObj spid="_x0000_s11275" name="Equation" r:id="rId5" imgW="266400" imgH="177480" progId="Equation.DSMT4">
                  <p:embed/>
                </p:oleObj>
              </mc:Choice>
              <mc:Fallback>
                <p:oleObj name="Equation" r:id="rId5" imgW="266400" imgH="177480" progId="Equation.DSMT4">
                  <p:embed/>
                  <p:pic>
                    <p:nvPicPr>
                      <p:cNvPr id="14" name="Object 13" descr="5 prime C"/>
                      <p:cNvPicPr/>
                      <p:nvPr/>
                    </p:nvPicPr>
                    <p:blipFill>
                      <a:blip r:embed="rId6"/>
                      <a:stretch>
                        <a:fillRect/>
                      </a:stretch>
                    </p:blipFill>
                    <p:spPr>
                      <a:xfrm>
                        <a:off x="2264865" y="3113063"/>
                        <a:ext cx="479653" cy="320335"/>
                      </a:xfrm>
                      <a:prstGeom prst="rect">
                        <a:avLst/>
                      </a:prstGeom>
                    </p:spPr>
                  </p:pic>
                </p:oleObj>
              </mc:Fallback>
            </mc:AlternateContent>
          </a:graphicData>
        </a:graphic>
      </p:graphicFrame>
      <p:sp>
        <p:nvSpPr>
          <p:cNvPr id="7" name="Content Placeholder 6"/>
          <p:cNvSpPr>
            <a:spLocks noGrp="1"/>
          </p:cNvSpPr>
          <p:nvPr>
            <p:ph sz="quarter" idx="17"/>
          </p:nvPr>
        </p:nvSpPr>
        <p:spPr>
          <a:xfrm>
            <a:off x="2885705" y="3087583"/>
            <a:ext cx="3206338" cy="380013"/>
          </a:xfrm>
        </p:spPr>
        <p:txBody>
          <a:bodyPr/>
          <a:lstStyle/>
          <a:p>
            <a:pPr marL="432" indent="0">
              <a:buNone/>
            </a:pPr>
            <a:r>
              <a:rPr lang="en-US" sz="2200" dirty="0"/>
              <a:t>on the next nucleotide.</a:t>
            </a:r>
          </a:p>
        </p:txBody>
      </p:sp>
    </p:spTree>
    <p:extLst>
      <p:ext uri="{BB962C8B-B14F-4D97-AF65-F5344CB8AC3E}">
        <p14:creationId xmlns:p14="http://schemas.microsoft.com/office/powerpoint/2010/main" val="1392728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Check 3</a:t>
            </a:r>
            <a:endParaRPr lang="en-IN" dirty="0"/>
          </a:p>
        </p:txBody>
      </p:sp>
      <p:sp>
        <p:nvSpPr>
          <p:cNvPr id="3" name="Content Placeholder 2"/>
          <p:cNvSpPr>
            <a:spLocks noGrp="1"/>
          </p:cNvSpPr>
          <p:nvPr>
            <p:ph sz="quarter" idx="13"/>
          </p:nvPr>
        </p:nvSpPr>
        <p:spPr>
          <a:xfrm>
            <a:off x="457200" y="1556327"/>
            <a:ext cx="2582883" cy="401427"/>
          </a:xfrm>
        </p:spPr>
        <p:txBody>
          <a:bodyPr/>
          <a:lstStyle/>
          <a:p>
            <a:pPr marL="0" indent="0">
              <a:buFont typeface="Arial" pitchFamily="34" charset="0"/>
              <a:buNone/>
            </a:pPr>
            <a:r>
              <a:rPr lang="en-US" dirty="0">
                <a:ea typeface="ＭＳ Ｐゴシック" pitchFamily="34" charset="-128"/>
              </a:rPr>
              <a:t>In the nucleic acid</a:t>
            </a:r>
            <a:endParaRPr lang="en-US" dirty="0"/>
          </a:p>
        </p:txBody>
      </p:sp>
      <p:graphicFrame>
        <p:nvGraphicFramePr>
          <p:cNvPr id="13" name="Object 12" descr="C G A U, "/>
          <p:cNvGraphicFramePr>
            <a:graphicFrameLocks noChangeAspect="1"/>
          </p:cNvGraphicFramePr>
          <p:nvPr>
            <p:extLst/>
          </p:nvPr>
        </p:nvGraphicFramePr>
        <p:xfrm>
          <a:off x="3157989" y="1578568"/>
          <a:ext cx="1885841" cy="367368"/>
        </p:xfrm>
        <a:graphic>
          <a:graphicData uri="http://schemas.openxmlformats.org/presentationml/2006/ole">
            <mc:AlternateContent xmlns:mc="http://schemas.openxmlformats.org/markup-compatibility/2006">
              <mc:Choice xmlns:v="urn:schemas-microsoft-com:vml" Requires="v">
                <p:oleObj spid="_x0000_s12298" name="Equation" r:id="rId3" imgW="977760" imgH="190440" progId="Equation.DSMT4">
                  <p:embed/>
                </p:oleObj>
              </mc:Choice>
              <mc:Fallback>
                <p:oleObj name="Equation" r:id="rId3" imgW="977760" imgH="190440" progId="Equation.DSMT4">
                  <p:embed/>
                  <p:pic>
                    <p:nvPicPr>
                      <p:cNvPr id="13" name="Object 12" descr="C G A U, "/>
                      <p:cNvPicPr/>
                      <p:nvPr/>
                    </p:nvPicPr>
                    <p:blipFill>
                      <a:blip r:embed="rId4"/>
                      <a:stretch>
                        <a:fillRect/>
                      </a:stretch>
                    </p:blipFill>
                    <p:spPr>
                      <a:xfrm>
                        <a:off x="3157989" y="1578568"/>
                        <a:ext cx="1885841" cy="367368"/>
                      </a:xfrm>
                      <a:prstGeom prst="rect">
                        <a:avLst/>
                      </a:prstGeom>
                    </p:spPr>
                  </p:pic>
                </p:oleObj>
              </mc:Fallback>
            </mc:AlternateContent>
          </a:graphicData>
        </a:graphic>
      </p:graphicFrame>
      <p:sp>
        <p:nvSpPr>
          <p:cNvPr id="4" name="Content Placeholder 3"/>
          <p:cNvSpPr>
            <a:spLocks noGrp="1"/>
          </p:cNvSpPr>
          <p:nvPr>
            <p:ph sz="quarter" idx="14"/>
          </p:nvPr>
        </p:nvSpPr>
        <p:spPr>
          <a:xfrm>
            <a:off x="5161736" y="1556327"/>
            <a:ext cx="3525064" cy="401427"/>
          </a:xfrm>
        </p:spPr>
        <p:txBody>
          <a:bodyPr/>
          <a:lstStyle/>
          <a:p>
            <a:pPr marL="0" indent="0">
              <a:buFont typeface="Arial" pitchFamily="34" charset="0"/>
              <a:buNone/>
            </a:pPr>
            <a:r>
              <a:rPr lang="en-US" dirty="0">
                <a:ea typeface="ＭＳ Ｐゴシック" pitchFamily="34" charset="-128"/>
              </a:rPr>
              <a:t>which base is at the free</a:t>
            </a:r>
            <a:endParaRPr lang="en-US" dirty="0"/>
          </a:p>
        </p:txBody>
      </p:sp>
      <p:graphicFrame>
        <p:nvGraphicFramePr>
          <p:cNvPr id="14" name="Object 13" descr="5 prime -"/>
          <p:cNvGraphicFramePr>
            <a:graphicFrameLocks noChangeAspect="1"/>
          </p:cNvGraphicFramePr>
          <p:nvPr>
            <p:extLst/>
          </p:nvPr>
        </p:nvGraphicFramePr>
        <p:xfrm>
          <a:off x="457200" y="2060684"/>
          <a:ext cx="476726" cy="352743"/>
        </p:xfrm>
        <a:graphic>
          <a:graphicData uri="http://schemas.openxmlformats.org/presentationml/2006/ole">
            <mc:AlternateContent xmlns:mc="http://schemas.openxmlformats.org/markup-compatibility/2006">
              <mc:Choice xmlns:v="urn:schemas-microsoft-com:vml" Requires="v">
                <p:oleObj spid="_x0000_s12299" name="Equation" r:id="rId5" imgW="241200" imgH="177480" progId="Equation.DSMT4">
                  <p:embed/>
                </p:oleObj>
              </mc:Choice>
              <mc:Fallback>
                <p:oleObj name="Equation" r:id="rId5" imgW="241200" imgH="177480" progId="Equation.DSMT4">
                  <p:embed/>
                  <p:pic>
                    <p:nvPicPr>
                      <p:cNvPr id="14" name="Object 13" descr="5 prime -"/>
                      <p:cNvPicPr/>
                      <p:nvPr/>
                    </p:nvPicPr>
                    <p:blipFill>
                      <a:blip r:embed="rId6"/>
                      <a:stretch>
                        <a:fillRect/>
                      </a:stretch>
                    </p:blipFill>
                    <p:spPr>
                      <a:xfrm>
                        <a:off x="457200" y="2060684"/>
                        <a:ext cx="476726" cy="352743"/>
                      </a:xfrm>
                      <a:prstGeom prst="rect">
                        <a:avLst/>
                      </a:prstGeom>
                    </p:spPr>
                  </p:pic>
                </p:oleObj>
              </mc:Fallback>
            </mc:AlternateContent>
          </a:graphicData>
        </a:graphic>
      </p:graphicFrame>
      <p:sp>
        <p:nvSpPr>
          <p:cNvPr id="5" name="Content Placeholder 4"/>
          <p:cNvSpPr>
            <a:spLocks noGrp="1"/>
          </p:cNvSpPr>
          <p:nvPr>
            <p:ph sz="quarter" idx="15"/>
          </p:nvPr>
        </p:nvSpPr>
        <p:spPr>
          <a:xfrm>
            <a:off x="1068779" y="2025059"/>
            <a:ext cx="2470068" cy="433133"/>
          </a:xfrm>
        </p:spPr>
        <p:txBody>
          <a:bodyPr/>
          <a:lstStyle/>
          <a:p>
            <a:pPr marL="0" indent="0">
              <a:buFont typeface="Arial" pitchFamily="34" charset="0"/>
              <a:buNone/>
            </a:pPr>
            <a:r>
              <a:rPr lang="en-US" dirty="0">
                <a:ea typeface="ＭＳ Ｐゴシック" pitchFamily="34" charset="-128"/>
              </a:rPr>
              <a:t>phosphate end?</a:t>
            </a:r>
          </a:p>
        </p:txBody>
      </p:sp>
      <p:sp>
        <p:nvSpPr>
          <p:cNvPr id="6" name="Content Placeholder 5"/>
          <p:cNvSpPr>
            <a:spLocks noGrp="1"/>
          </p:cNvSpPr>
          <p:nvPr>
            <p:ph sz="quarter" idx="16"/>
          </p:nvPr>
        </p:nvSpPr>
        <p:spPr>
          <a:xfrm>
            <a:off x="457200" y="2658346"/>
            <a:ext cx="2582883" cy="2183529"/>
          </a:xfrm>
        </p:spPr>
        <p:txBody>
          <a:bodyPr/>
          <a:lstStyle/>
          <a:p>
            <a:pPr marL="0" indent="0">
              <a:buClrTx/>
              <a:buNone/>
            </a:pPr>
            <a:r>
              <a:rPr lang="en-US" dirty="0">
                <a:solidFill>
                  <a:srgbClr val="007FA3"/>
                </a:solidFill>
                <a:ea typeface="ＭＳ Ｐゴシック" pitchFamily="34" charset="-128"/>
              </a:rPr>
              <a:t>A. </a:t>
            </a:r>
            <a:r>
              <a:rPr lang="en-US" dirty="0">
                <a:ea typeface="ＭＳ Ｐゴシック" pitchFamily="34" charset="-128"/>
              </a:rPr>
              <a:t>cytosine</a:t>
            </a:r>
          </a:p>
          <a:p>
            <a:pPr marL="0" indent="0">
              <a:buClrTx/>
              <a:buNone/>
            </a:pPr>
            <a:r>
              <a:rPr lang="en-US" dirty="0">
                <a:solidFill>
                  <a:srgbClr val="007FA3"/>
                </a:solidFill>
                <a:ea typeface="ＭＳ Ｐゴシック" pitchFamily="34" charset="-128"/>
              </a:rPr>
              <a:t>B.</a:t>
            </a:r>
            <a:r>
              <a:rPr lang="en-US" dirty="0">
                <a:ea typeface="ＭＳ Ｐゴシック" pitchFamily="34" charset="-128"/>
              </a:rPr>
              <a:t> uracil</a:t>
            </a:r>
          </a:p>
          <a:p>
            <a:pPr marL="0" indent="0">
              <a:buClrTx/>
              <a:buNone/>
            </a:pPr>
            <a:r>
              <a:rPr lang="en-US" dirty="0">
                <a:solidFill>
                  <a:srgbClr val="007FA3"/>
                </a:solidFill>
                <a:ea typeface="ＭＳ Ｐゴシック" pitchFamily="34" charset="-128"/>
              </a:rPr>
              <a:t>C.</a:t>
            </a:r>
            <a:r>
              <a:rPr lang="en-US" dirty="0">
                <a:ea typeface="ＭＳ Ｐゴシック" pitchFamily="34" charset="-128"/>
              </a:rPr>
              <a:t> thymine</a:t>
            </a:r>
          </a:p>
          <a:p>
            <a:pPr marL="0" indent="0">
              <a:buClrTx/>
              <a:buNone/>
            </a:pPr>
            <a:r>
              <a:rPr lang="en-US" dirty="0">
                <a:solidFill>
                  <a:srgbClr val="007FA3"/>
                </a:solidFill>
                <a:ea typeface="ＭＳ Ｐゴシック" pitchFamily="34" charset="-128"/>
              </a:rPr>
              <a:t>D.</a:t>
            </a:r>
            <a:r>
              <a:rPr lang="en-US" dirty="0">
                <a:ea typeface="ＭＳ Ｐゴシック" pitchFamily="34" charset="-128"/>
              </a:rPr>
              <a:t> adenine</a:t>
            </a:r>
            <a:endParaRPr lang="en-US" dirty="0"/>
          </a:p>
        </p:txBody>
      </p:sp>
    </p:spTree>
    <p:extLst>
      <p:ext uri="{BB962C8B-B14F-4D97-AF65-F5344CB8AC3E}">
        <p14:creationId xmlns:p14="http://schemas.microsoft.com/office/powerpoint/2010/main" val="633552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3</a:t>
            </a:r>
            <a:endParaRPr lang="en-IN" dirty="0"/>
          </a:p>
        </p:txBody>
      </p:sp>
      <p:sp>
        <p:nvSpPr>
          <p:cNvPr id="3" name="Content Placeholder 2"/>
          <p:cNvSpPr>
            <a:spLocks noGrp="1"/>
          </p:cNvSpPr>
          <p:nvPr>
            <p:ph sz="quarter" idx="13"/>
          </p:nvPr>
        </p:nvSpPr>
        <p:spPr>
          <a:xfrm>
            <a:off x="457200" y="1556327"/>
            <a:ext cx="2582883" cy="401427"/>
          </a:xfrm>
        </p:spPr>
        <p:txBody>
          <a:bodyPr/>
          <a:lstStyle/>
          <a:p>
            <a:pPr marL="0" indent="0">
              <a:buFont typeface="Arial" pitchFamily="34" charset="0"/>
              <a:buNone/>
            </a:pPr>
            <a:r>
              <a:rPr lang="en-US" dirty="0">
                <a:ea typeface="ＭＳ Ｐゴシック" pitchFamily="34" charset="-128"/>
              </a:rPr>
              <a:t>In the nucleic acid</a:t>
            </a:r>
            <a:endParaRPr lang="en-US" dirty="0"/>
          </a:p>
        </p:txBody>
      </p:sp>
      <p:graphicFrame>
        <p:nvGraphicFramePr>
          <p:cNvPr id="13" name="Object 12" descr="C G A U, "/>
          <p:cNvGraphicFramePr>
            <a:graphicFrameLocks noChangeAspect="1"/>
          </p:cNvGraphicFramePr>
          <p:nvPr>
            <p:extLst/>
          </p:nvPr>
        </p:nvGraphicFramePr>
        <p:xfrm>
          <a:off x="3157989" y="1578568"/>
          <a:ext cx="1885841" cy="367368"/>
        </p:xfrm>
        <a:graphic>
          <a:graphicData uri="http://schemas.openxmlformats.org/presentationml/2006/ole">
            <mc:AlternateContent xmlns:mc="http://schemas.openxmlformats.org/markup-compatibility/2006">
              <mc:Choice xmlns:v="urn:schemas-microsoft-com:vml" Requires="v">
                <p:oleObj spid="_x0000_s13326" name="Equation" r:id="rId3" imgW="977760" imgH="190440" progId="Equation.DSMT4">
                  <p:embed/>
                </p:oleObj>
              </mc:Choice>
              <mc:Fallback>
                <p:oleObj name="Equation" r:id="rId3" imgW="977760" imgH="190440" progId="Equation.DSMT4">
                  <p:embed/>
                  <p:pic>
                    <p:nvPicPr>
                      <p:cNvPr id="13" name="Object 12" descr="C G A U, "/>
                      <p:cNvPicPr/>
                      <p:nvPr/>
                    </p:nvPicPr>
                    <p:blipFill>
                      <a:blip r:embed="rId4"/>
                      <a:stretch>
                        <a:fillRect/>
                      </a:stretch>
                    </p:blipFill>
                    <p:spPr>
                      <a:xfrm>
                        <a:off x="3157989" y="1578568"/>
                        <a:ext cx="1885841" cy="367368"/>
                      </a:xfrm>
                      <a:prstGeom prst="rect">
                        <a:avLst/>
                      </a:prstGeom>
                    </p:spPr>
                  </p:pic>
                </p:oleObj>
              </mc:Fallback>
            </mc:AlternateContent>
          </a:graphicData>
        </a:graphic>
      </p:graphicFrame>
      <p:sp>
        <p:nvSpPr>
          <p:cNvPr id="4" name="Content Placeholder 3"/>
          <p:cNvSpPr>
            <a:spLocks noGrp="1"/>
          </p:cNvSpPr>
          <p:nvPr>
            <p:ph sz="quarter" idx="14"/>
          </p:nvPr>
        </p:nvSpPr>
        <p:spPr>
          <a:xfrm>
            <a:off x="5161736" y="1556327"/>
            <a:ext cx="3525064" cy="401427"/>
          </a:xfrm>
        </p:spPr>
        <p:txBody>
          <a:bodyPr/>
          <a:lstStyle/>
          <a:p>
            <a:pPr marL="0" indent="0">
              <a:buFont typeface="Arial" pitchFamily="34" charset="0"/>
              <a:buNone/>
            </a:pPr>
            <a:r>
              <a:rPr lang="en-US" dirty="0">
                <a:ea typeface="ＭＳ Ｐゴシック" pitchFamily="34" charset="-128"/>
              </a:rPr>
              <a:t>which base is at the free</a:t>
            </a:r>
            <a:endParaRPr lang="en-US" dirty="0"/>
          </a:p>
        </p:txBody>
      </p:sp>
      <p:graphicFrame>
        <p:nvGraphicFramePr>
          <p:cNvPr id="14" name="Object 13" descr="5 prime -"/>
          <p:cNvGraphicFramePr>
            <a:graphicFrameLocks noChangeAspect="1"/>
          </p:cNvGraphicFramePr>
          <p:nvPr>
            <p:extLst/>
          </p:nvPr>
        </p:nvGraphicFramePr>
        <p:xfrm>
          <a:off x="457200" y="2060684"/>
          <a:ext cx="476726" cy="352743"/>
        </p:xfrm>
        <a:graphic>
          <a:graphicData uri="http://schemas.openxmlformats.org/presentationml/2006/ole">
            <mc:AlternateContent xmlns:mc="http://schemas.openxmlformats.org/markup-compatibility/2006">
              <mc:Choice xmlns:v="urn:schemas-microsoft-com:vml" Requires="v">
                <p:oleObj spid="_x0000_s13327" name="Equation" r:id="rId5" imgW="241200" imgH="177480" progId="Equation.DSMT4">
                  <p:embed/>
                </p:oleObj>
              </mc:Choice>
              <mc:Fallback>
                <p:oleObj name="Equation" r:id="rId5" imgW="241200" imgH="177480" progId="Equation.DSMT4">
                  <p:embed/>
                  <p:pic>
                    <p:nvPicPr>
                      <p:cNvPr id="14" name="Object 13" descr="5 prime -"/>
                      <p:cNvPicPr/>
                      <p:nvPr/>
                    </p:nvPicPr>
                    <p:blipFill>
                      <a:blip r:embed="rId6"/>
                      <a:stretch>
                        <a:fillRect/>
                      </a:stretch>
                    </p:blipFill>
                    <p:spPr>
                      <a:xfrm>
                        <a:off x="457200" y="2060684"/>
                        <a:ext cx="476726" cy="352743"/>
                      </a:xfrm>
                      <a:prstGeom prst="rect">
                        <a:avLst/>
                      </a:prstGeom>
                    </p:spPr>
                  </p:pic>
                </p:oleObj>
              </mc:Fallback>
            </mc:AlternateContent>
          </a:graphicData>
        </a:graphic>
      </p:graphicFrame>
      <p:sp>
        <p:nvSpPr>
          <p:cNvPr id="5" name="Content Placeholder 4"/>
          <p:cNvSpPr>
            <a:spLocks noGrp="1"/>
          </p:cNvSpPr>
          <p:nvPr>
            <p:ph sz="quarter" idx="15"/>
          </p:nvPr>
        </p:nvSpPr>
        <p:spPr>
          <a:xfrm>
            <a:off x="1068779" y="2025059"/>
            <a:ext cx="2470068" cy="433133"/>
          </a:xfrm>
        </p:spPr>
        <p:txBody>
          <a:bodyPr/>
          <a:lstStyle/>
          <a:p>
            <a:pPr marL="0" indent="0">
              <a:buFont typeface="Arial" pitchFamily="34" charset="0"/>
              <a:buNone/>
            </a:pPr>
            <a:r>
              <a:rPr lang="en-US" dirty="0">
                <a:ea typeface="ＭＳ Ｐゴシック" pitchFamily="34" charset="-128"/>
              </a:rPr>
              <a:t>phosphate end?</a:t>
            </a:r>
          </a:p>
        </p:txBody>
      </p:sp>
      <p:sp>
        <p:nvSpPr>
          <p:cNvPr id="6" name="Content Placeholder 5"/>
          <p:cNvSpPr>
            <a:spLocks noGrp="1"/>
          </p:cNvSpPr>
          <p:nvPr>
            <p:ph sz="quarter" idx="16"/>
          </p:nvPr>
        </p:nvSpPr>
        <p:spPr>
          <a:xfrm>
            <a:off x="457200" y="2658346"/>
            <a:ext cx="2582883" cy="2183529"/>
          </a:xfrm>
        </p:spPr>
        <p:txBody>
          <a:bodyPr/>
          <a:lstStyle/>
          <a:p>
            <a:pPr marL="0" indent="0">
              <a:buClrTx/>
              <a:buNone/>
            </a:pPr>
            <a:r>
              <a:rPr lang="en-US" dirty="0">
                <a:solidFill>
                  <a:srgbClr val="007FA3"/>
                </a:solidFill>
                <a:ea typeface="ＭＳ Ｐゴシック" pitchFamily="34" charset="-128"/>
              </a:rPr>
              <a:t>A. </a:t>
            </a:r>
            <a:r>
              <a:rPr lang="en-US" dirty="0">
                <a:ea typeface="ＭＳ Ｐゴシック" pitchFamily="34" charset="-128"/>
              </a:rPr>
              <a:t>cytosine</a:t>
            </a:r>
          </a:p>
          <a:p>
            <a:pPr marL="0" indent="0">
              <a:buClrTx/>
              <a:buNone/>
            </a:pPr>
            <a:r>
              <a:rPr lang="en-US" dirty="0">
                <a:solidFill>
                  <a:srgbClr val="007FA3"/>
                </a:solidFill>
                <a:ea typeface="ＭＳ Ｐゴシック" pitchFamily="34" charset="-128"/>
              </a:rPr>
              <a:t>B.</a:t>
            </a:r>
            <a:r>
              <a:rPr lang="en-US" dirty="0">
                <a:ea typeface="ＭＳ Ｐゴシック" pitchFamily="34" charset="-128"/>
              </a:rPr>
              <a:t> uracil</a:t>
            </a:r>
          </a:p>
          <a:p>
            <a:pPr marL="0" indent="0">
              <a:buClrTx/>
              <a:buNone/>
            </a:pPr>
            <a:r>
              <a:rPr lang="en-US" dirty="0">
                <a:solidFill>
                  <a:srgbClr val="007FA3"/>
                </a:solidFill>
                <a:ea typeface="ＭＳ Ｐゴシック" pitchFamily="34" charset="-128"/>
              </a:rPr>
              <a:t>C.</a:t>
            </a:r>
            <a:r>
              <a:rPr lang="en-US" dirty="0">
                <a:ea typeface="ＭＳ Ｐゴシック" pitchFamily="34" charset="-128"/>
              </a:rPr>
              <a:t> thymine</a:t>
            </a:r>
          </a:p>
          <a:p>
            <a:pPr marL="0" indent="0">
              <a:buClrTx/>
              <a:buNone/>
            </a:pPr>
            <a:r>
              <a:rPr lang="en-US" dirty="0">
                <a:solidFill>
                  <a:srgbClr val="007FA3"/>
                </a:solidFill>
                <a:ea typeface="ＭＳ Ｐゴシック" pitchFamily="34" charset="-128"/>
              </a:rPr>
              <a:t>D.</a:t>
            </a:r>
            <a:r>
              <a:rPr lang="en-US" dirty="0">
                <a:ea typeface="ＭＳ Ｐゴシック" pitchFamily="34" charset="-128"/>
              </a:rPr>
              <a:t> adenine</a:t>
            </a:r>
            <a:endParaRPr lang="en-US" dirty="0"/>
          </a:p>
        </p:txBody>
      </p:sp>
      <p:sp>
        <p:nvSpPr>
          <p:cNvPr id="7" name="Content Placeholder 6"/>
          <p:cNvSpPr>
            <a:spLocks noGrp="1"/>
          </p:cNvSpPr>
          <p:nvPr>
            <p:ph sz="quarter" idx="17"/>
          </p:nvPr>
        </p:nvSpPr>
        <p:spPr>
          <a:xfrm>
            <a:off x="457201" y="5086795"/>
            <a:ext cx="6466114" cy="435232"/>
          </a:xfrm>
        </p:spPr>
        <p:txBody>
          <a:bodyPr/>
          <a:lstStyle/>
          <a:p>
            <a:pPr marL="432" indent="0">
              <a:buNone/>
            </a:pPr>
            <a:r>
              <a:rPr lang="en-US" dirty="0"/>
              <a:t>The correct answer is A. Cytosine is at the free</a:t>
            </a:r>
            <a:endParaRPr lang="en-IN" dirty="0"/>
          </a:p>
        </p:txBody>
      </p:sp>
      <p:graphicFrame>
        <p:nvGraphicFramePr>
          <p:cNvPr id="15" name="Object 14" descr="5 prime -"/>
          <p:cNvGraphicFramePr>
            <a:graphicFrameLocks noChangeAspect="1"/>
          </p:cNvGraphicFramePr>
          <p:nvPr>
            <p:extLst/>
          </p:nvPr>
        </p:nvGraphicFramePr>
        <p:xfrm>
          <a:off x="7046026" y="5128039"/>
          <a:ext cx="476726" cy="352743"/>
        </p:xfrm>
        <a:graphic>
          <a:graphicData uri="http://schemas.openxmlformats.org/presentationml/2006/ole">
            <mc:AlternateContent xmlns:mc="http://schemas.openxmlformats.org/markup-compatibility/2006">
              <mc:Choice xmlns:v="urn:schemas-microsoft-com:vml" Requires="v">
                <p:oleObj spid="_x0000_s13328" name="Equation" r:id="rId7" imgW="241200" imgH="177480" progId="Equation.DSMT4">
                  <p:embed/>
                </p:oleObj>
              </mc:Choice>
              <mc:Fallback>
                <p:oleObj name="Equation" r:id="rId7" imgW="241200" imgH="177480" progId="Equation.DSMT4">
                  <p:embed/>
                  <p:pic>
                    <p:nvPicPr>
                      <p:cNvPr id="15" name="Object 14" descr="5 prime -"/>
                      <p:cNvPicPr/>
                      <p:nvPr/>
                    </p:nvPicPr>
                    <p:blipFill>
                      <a:blip r:embed="rId6"/>
                      <a:stretch>
                        <a:fillRect/>
                      </a:stretch>
                    </p:blipFill>
                    <p:spPr>
                      <a:xfrm>
                        <a:off x="7046026" y="5128039"/>
                        <a:ext cx="476726" cy="352743"/>
                      </a:xfrm>
                      <a:prstGeom prst="rect">
                        <a:avLst/>
                      </a:prstGeom>
                    </p:spPr>
                  </p:pic>
                </p:oleObj>
              </mc:Fallback>
            </mc:AlternateContent>
          </a:graphicData>
        </a:graphic>
      </p:graphicFrame>
      <p:sp>
        <p:nvSpPr>
          <p:cNvPr id="8" name="Content Placeholder 7"/>
          <p:cNvSpPr>
            <a:spLocks noGrp="1"/>
          </p:cNvSpPr>
          <p:nvPr>
            <p:ph sz="quarter" idx="18"/>
          </p:nvPr>
        </p:nvSpPr>
        <p:spPr>
          <a:xfrm>
            <a:off x="457200" y="5599051"/>
            <a:ext cx="2369127" cy="449324"/>
          </a:xfrm>
        </p:spPr>
        <p:txBody>
          <a:bodyPr/>
          <a:lstStyle/>
          <a:p>
            <a:pPr marL="432" indent="0">
              <a:buNone/>
            </a:pPr>
            <a:r>
              <a:rPr lang="en-US" dirty="0"/>
              <a:t>phosphate end.</a:t>
            </a:r>
            <a:endParaRPr lang="en-IN" dirty="0"/>
          </a:p>
        </p:txBody>
      </p:sp>
    </p:spTree>
    <p:extLst>
      <p:ext uri="{BB962C8B-B14F-4D97-AF65-F5344CB8AC3E}">
        <p14:creationId xmlns:p14="http://schemas.microsoft.com/office/powerpoint/2010/main" val="1018485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400" dirty="0"/>
              <a:t>17.3 D</a:t>
            </a:r>
            <a:r>
              <a:rPr lang="en-US" sz="100" dirty="0"/>
              <a:t> </a:t>
            </a:r>
            <a:r>
              <a:rPr lang="en-US" sz="3400" dirty="0"/>
              <a:t>N</a:t>
            </a:r>
            <a:r>
              <a:rPr lang="en-US" sz="100" dirty="0"/>
              <a:t> </a:t>
            </a:r>
            <a:r>
              <a:rPr lang="en-US" sz="3400" dirty="0"/>
              <a:t>A Double Helix and Replication</a:t>
            </a:r>
            <a:endParaRPr lang="en-IN" sz="3400" dirty="0"/>
          </a:p>
        </p:txBody>
      </p:sp>
      <p:sp>
        <p:nvSpPr>
          <p:cNvPr id="7" name="Content Placeholder 6"/>
          <p:cNvSpPr>
            <a:spLocks noGrp="1"/>
          </p:cNvSpPr>
          <p:nvPr>
            <p:ph sz="quarter" idx="13"/>
          </p:nvPr>
        </p:nvSpPr>
        <p:spPr>
          <a:xfrm>
            <a:off x="457200" y="1556327"/>
            <a:ext cx="4233553" cy="1890136"/>
          </a:xfrm>
        </p:spPr>
        <p:txBody>
          <a:bodyPr/>
          <a:lstStyle/>
          <a:p>
            <a:pPr marL="432" indent="0">
              <a:buNone/>
            </a:pPr>
            <a:r>
              <a:rPr lang="en-US" dirty="0"/>
              <a:t>In this model of D</a:t>
            </a:r>
            <a:r>
              <a:rPr lang="en-US" sz="100" dirty="0"/>
              <a:t> </a:t>
            </a:r>
            <a:r>
              <a:rPr lang="en-US" dirty="0"/>
              <a:t>N</a:t>
            </a:r>
            <a:r>
              <a:rPr lang="en-US" sz="100" dirty="0"/>
              <a:t> </a:t>
            </a:r>
            <a:r>
              <a:rPr lang="en-US" dirty="0"/>
              <a:t>A, the sugar–phosphate backbone is represented by a ribbon with hydrogen bonds between complementary base pairs.</a:t>
            </a:r>
          </a:p>
        </p:txBody>
      </p:sp>
      <p:pic>
        <p:nvPicPr>
          <p:cNvPr id="17" name="Content Placeholder 16" descr="The helix and base pairs are displayed as follows. For long description in Notes pane, press F6.">
            <a:extLst>
              <a:ext uri="{FF2B5EF4-FFF2-40B4-BE49-F238E27FC236}">
                <a16:creationId xmlns:a16="http://schemas.microsoft.com/office/drawing/2014/main" id="{B0BF22A6-27B3-4004-8EDF-5C758FF9123C}"/>
              </a:ext>
            </a:extLst>
          </p:cNvPr>
          <p:cNvPicPr>
            <a:picLocks noGrp="1" noChangeAspect="1"/>
          </p:cNvPicPr>
          <p:nvPr>
            <p:ph sz="quarter" idx="14"/>
          </p:nvPr>
        </p:nvPicPr>
        <p:blipFill>
          <a:blip r:embed="rId3"/>
          <a:stretch>
            <a:fillRect/>
          </a:stretch>
        </p:blipFill>
        <p:spPr>
          <a:xfrm>
            <a:off x="5786381" y="1557338"/>
            <a:ext cx="2615411" cy="3779848"/>
          </a:xfrm>
          <a:prstGeom prst="rect">
            <a:avLst/>
          </a:prstGeom>
        </p:spPr>
      </p:pic>
      <p:sp>
        <p:nvSpPr>
          <p:cNvPr id="9" name="Content Placeholder 8"/>
          <p:cNvSpPr>
            <a:spLocks noGrp="1"/>
          </p:cNvSpPr>
          <p:nvPr>
            <p:ph sz="quarter" idx="15"/>
          </p:nvPr>
        </p:nvSpPr>
        <p:spPr>
          <a:xfrm>
            <a:off x="457200" y="5546249"/>
            <a:ext cx="8232775" cy="783299"/>
          </a:xfrm>
        </p:spPr>
        <p:txBody>
          <a:bodyPr/>
          <a:lstStyle/>
          <a:p>
            <a:pPr marL="432" indent="0">
              <a:buNone/>
            </a:pPr>
            <a:r>
              <a:rPr lang="en-US" b="1" dirty="0"/>
              <a:t>Learning Goal</a:t>
            </a:r>
            <a:r>
              <a:rPr lang="en-US" dirty="0"/>
              <a:t> Describe the double helix of D</a:t>
            </a:r>
            <a:r>
              <a:rPr lang="en-US" sz="100" dirty="0"/>
              <a:t> </a:t>
            </a:r>
            <a:r>
              <a:rPr lang="en-US" dirty="0"/>
              <a:t>N</a:t>
            </a:r>
            <a:r>
              <a:rPr lang="en-US" sz="100" dirty="0"/>
              <a:t> </a:t>
            </a:r>
            <a:r>
              <a:rPr lang="en-US" dirty="0"/>
              <a:t>A; describe the process of D</a:t>
            </a:r>
            <a:r>
              <a:rPr lang="en-US" sz="100" dirty="0"/>
              <a:t> </a:t>
            </a:r>
            <a:r>
              <a:rPr lang="en-US" dirty="0"/>
              <a:t>N</a:t>
            </a:r>
            <a:r>
              <a:rPr lang="en-US" sz="100" dirty="0"/>
              <a:t> </a:t>
            </a:r>
            <a:r>
              <a:rPr lang="en-US" dirty="0"/>
              <a:t>A replication.</a:t>
            </a:r>
          </a:p>
        </p:txBody>
      </p:sp>
    </p:spTree>
    <p:extLst>
      <p:ext uri="{BB962C8B-B14F-4D97-AF65-F5344CB8AC3E}">
        <p14:creationId xmlns:p14="http://schemas.microsoft.com/office/powerpoint/2010/main" val="290819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17.1 Components of Nucleic Acids</a:t>
            </a:r>
            <a:endParaRPr lang="en-IN" dirty="0"/>
          </a:p>
        </p:txBody>
      </p:sp>
      <p:sp>
        <p:nvSpPr>
          <p:cNvPr id="5" name="Content Placeholder 4"/>
          <p:cNvSpPr>
            <a:spLocks noGrp="1"/>
          </p:cNvSpPr>
          <p:nvPr>
            <p:ph sz="quarter" idx="13"/>
          </p:nvPr>
        </p:nvSpPr>
        <p:spPr>
          <a:xfrm>
            <a:off x="457201" y="1556327"/>
            <a:ext cx="4079174" cy="3324431"/>
          </a:xfrm>
        </p:spPr>
        <p:txBody>
          <a:bodyPr/>
          <a:lstStyle/>
          <a:p>
            <a:pPr marL="432" indent="0">
              <a:buNone/>
            </a:pPr>
            <a:r>
              <a:rPr lang="en-US" sz="2200" dirty="0"/>
              <a:t>The general structure of a nucleotide includes a nitrogen-containing base, a sugar, and a phosphate group.</a:t>
            </a:r>
          </a:p>
          <a:p>
            <a:pPr marL="432" indent="0">
              <a:buNone/>
            </a:pPr>
            <a:r>
              <a:rPr lang="en-US" sz="2200" dirty="0"/>
              <a:t>In D</a:t>
            </a:r>
            <a:r>
              <a:rPr lang="en-US" sz="100" dirty="0"/>
              <a:t> </a:t>
            </a:r>
            <a:r>
              <a:rPr lang="en-US" sz="2200" dirty="0"/>
              <a:t>N</a:t>
            </a:r>
            <a:r>
              <a:rPr lang="en-US" sz="100" dirty="0"/>
              <a:t> </a:t>
            </a:r>
            <a:r>
              <a:rPr lang="en-US" sz="2200" dirty="0"/>
              <a:t>A, the purine bases are adenine, guanine, cytosine, and thymine. R</a:t>
            </a:r>
            <a:r>
              <a:rPr lang="en-US" sz="100" dirty="0"/>
              <a:t> </a:t>
            </a:r>
            <a:r>
              <a:rPr lang="en-US" sz="2200" dirty="0"/>
              <a:t>N</a:t>
            </a:r>
            <a:r>
              <a:rPr lang="en-US" sz="100" dirty="0"/>
              <a:t> </a:t>
            </a:r>
            <a:r>
              <a:rPr lang="en-US" sz="2200" dirty="0"/>
              <a:t>A contains the same bases, except thymine is replaced by uracil.</a:t>
            </a:r>
          </a:p>
        </p:txBody>
      </p:sp>
      <p:pic>
        <p:nvPicPr>
          <p:cNvPr id="15" name="Content Placeholder 14" descr="An example structure of a nucleotide includes a sugar, with a ring composed of 4 carbons and 1 oxygen. For long description in Notes pane, press F6.">
            <a:extLst>
              <a:ext uri="{FF2B5EF4-FFF2-40B4-BE49-F238E27FC236}">
                <a16:creationId xmlns:a16="http://schemas.microsoft.com/office/drawing/2014/main" id="{52DCBDF8-2790-4BC3-A95C-FF703AC7F036}"/>
              </a:ext>
            </a:extLst>
          </p:cNvPr>
          <p:cNvPicPr>
            <a:picLocks noGrp="1" noChangeAspect="1"/>
          </p:cNvPicPr>
          <p:nvPr>
            <p:ph sz="quarter" idx="14"/>
          </p:nvPr>
        </p:nvPicPr>
        <p:blipFill>
          <a:blip r:embed="rId3"/>
          <a:stretch>
            <a:fillRect/>
          </a:stretch>
        </p:blipFill>
        <p:spPr>
          <a:xfrm>
            <a:off x="5148446" y="1636361"/>
            <a:ext cx="3541529" cy="1723655"/>
          </a:xfrm>
          <a:prstGeom prst="rect">
            <a:avLst/>
          </a:prstGeom>
        </p:spPr>
      </p:pic>
      <p:sp>
        <p:nvSpPr>
          <p:cNvPr id="7" name="Content Placeholder 6"/>
          <p:cNvSpPr>
            <a:spLocks noGrp="1"/>
          </p:cNvSpPr>
          <p:nvPr>
            <p:ph sz="quarter" idx="15"/>
          </p:nvPr>
        </p:nvSpPr>
        <p:spPr>
          <a:xfrm>
            <a:off x="457200" y="5124435"/>
            <a:ext cx="8232775" cy="789477"/>
          </a:xfrm>
        </p:spPr>
        <p:txBody>
          <a:bodyPr/>
          <a:lstStyle/>
          <a:p>
            <a:pPr marL="432" indent="0">
              <a:buNone/>
            </a:pPr>
            <a:r>
              <a:rPr lang="en-US" sz="2200" b="1" dirty="0"/>
              <a:t>Learning Goal</a:t>
            </a:r>
            <a:r>
              <a:rPr lang="en-US" sz="2200" dirty="0"/>
              <a:t> Describe the bases and ribose sugars that make up the nucleic acids D</a:t>
            </a:r>
            <a:r>
              <a:rPr lang="en-US" sz="100" dirty="0"/>
              <a:t> </a:t>
            </a:r>
            <a:r>
              <a:rPr lang="en-US" sz="2200" dirty="0"/>
              <a:t>N</a:t>
            </a:r>
            <a:r>
              <a:rPr lang="en-US" sz="100" dirty="0"/>
              <a:t> </a:t>
            </a:r>
            <a:r>
              <a:rPr lang="en-US" sz="2200" dirty="0"/>
              <a:t>A and R</a:t>
            </a:r>
            <a:r>
              <a:rPr lang="en-US" sz="100" dirty="0"/>
              <a:t> </a:t>
            </a:r>
            <a:r>
              <a:rPr lang="en-US" sz="2200" dirty="0"/>
              <a:t>N</a:t>
            </a:r>
            <a:r>
              <a:rPr lang="en-US" sz="100" dirty="0"/>
              <a:t> </a:t>
            </a:r>
            <a:r>
              <a:rPr lang="en-US" sz="2200" dirty="0"/>
              <a:t>A.</a:t>
            </a:r>
          </a:p>
        </p:txBody>
      </p:sp>
    </p:spTree>
    <p:extLst>
      <p:ext uri="{BB962C8B-B14F-4D97-AF65-F5344CB8AC3E}">
        <p14:creationId xmlns:p14="http://schemas.microsoft.com/office/powerpoint/2010/main" val="2092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D</a:t>
            </a:r>
            <a:r>
              <a:rPr lang="en-IN" sz="100" dirty="0"/>
              <a:t> </a:t>
            </a:r>
            <a:r>
              <a:rPr lang="en-IN" dirty="0"/>
              <a:t>N</a:t>
            </a:r>
            <a:r>
              <a:rPr lang="en-IN" sz="100" dirty="0"/>
              <a:t> </a:t>
            </a:r>
            <a:r>
              <a:rPr lang="en-IN" dirty="0"/>
              <a:t>A Base Pairs</a:t>
            </a:r>
          </a:p>
        </p:txBody>
      </p:sp>
      <p:sp>
        <p:nvSpPr>
          <p:cNvPr id="6" name="Content Placeholder 5"/>
          <p:cNvSpPr>
            <a:spLocks noGrp="1"/>
          </p:cNvSpPr>
          <p:nvPr>
            <p:ph sz="quarter" idx="13"/>
          </p:nvPr>
        </p:nvSpPr>
        <p:spPr>
          <a:xfrm>
            <a:off x="457200" y="1556328"/>
            <a:ext cx="7276011" cy="2469408"/>
          </a:xfrm>
        </p:spPr>
        <p:txBody>
          <a:bodyPr/>
          <a:lstStyle/>
          <a:p>
            <a:pPr marL="432" indent="0">
              <a:buNone/>
            </a:pPr>
            <a:r>
              <a:rPr lang="en-US" sz="2200" dirty="0"/>
              <a:t>During the 1940s, biologists determined that the bases in D</a:t>
            </a:r>
            <a:r>
              <a:rPr lang="en-US" sz="100" dirty="0"/>
              <a:t> </a:t>
            </a:r>
            <a:r>
              <a:rPr lang="en-US" sz="2200" dirty="0"/>
              <a:t>N</a:t>
            </a:r>
            <a:r>
              <a:rPr lang="en-US" sz="100" dirty="0"/>
              <a:t> </a:t>
            </a:r>
            <a:r>
              <a:rPr lang="en-US" sz="2200" dirty="0"/>
              <a:t>A had a specific relationship:</a:t>
            </a:r>
          </a:p>
          <a:p>
            <a:r>
              <a:rPr lang="en-US" sz="2200" dirty="0"/>
              <a:t>the amount of adenine (A) was equal to the amount of thymine (T)</a:t>
            </a:r>
          </a:p>
          <a:p>
            <a:r>
              <a:rPr lang="en-US" sz="2200" dirty="0"/>
              <a:t>the amount of guanine (G) was equal to the amount of cytosine (C)</a:t>
            </a:r>
            <a:endParaRPr lang="en-IN" sz="2200" dirty="0"/>
          </a:p>
        </p:txBody>
      </p:sp>
      <p:sp>
        <p:nvSpPr>
          <p:cNvPr id="7" name="Content Placeholder 6"/>
          <p:cNvSpPr>
            <a:spLocks noGrp="1"/>
          </p:cNvSpPr>
          <p:nvPr>
            <p:ph sz="quarter" idx="14"/>
          </p:nvPr>
        </p:nvSpPr>
        <p:spPr>
          <a:xfrm>
            <a:off x="457200" y="4120739"/>
            <a:ext cx="8046720" cy="736270"/>
          </a:xfrm>
        </p:spPr>
        <p:txBody>
          <a:bodyPr/>
          <a:lstStyle/>
          <a:p>
            <a:pPr marL="432" indent="0">
              <a:buNone/>
            </a:pPr>
            <a:r>
              <a:rPr lang="en-US" sz="2200" dirty="0"/>
              <a:t>Scientists subsequently determined that adenine is always paired with thymine, and guanine is always paired with cytosine.</a:t>
            </a:r>
            <a:endParaRPr lang="en-IN" sz="2200" dirty="0"/>
          </a:p>
        </p:txBody>
      </p:sp>
      <p:sp>
        <p:nvSpPr>
          <p:cNvPr id="8" name="Content Placeholder 7"/>
          <p:cNvSpPr>
            <a:spLocks noGrp="1"/>
          </p:cNvSpPr>
          <p:nvPr>
            <p:ph sz="quarter" idx="15"/>
          </p:nvPr>
        </p:nvSpPr>
        <p:spPr>
          <a:xfrm>
            <a:off x="1315193" y="4952011"/>
            <a:ext cx="6941127" cy="380010"/>
          </a:xfrm>
        </p:spPr>
        <p:txBody>
          <a:bodyPr/>
          <a:lstStyle/>
          <a:p>
            <a:pPr marL="432" indent="0" fontAlgn="t">
              <a:buNone/>
            </a:pPr>
            <a:r>
              <a:rPr lang="en-IN" sz="2200" dirty="0"/>
              <a:t>Number of purine bases = Number of pyrimidine bases</a:t>
            </a:r>
          </a:p>
        </p:txBody>
      </p:sp>
      <p:sp>
        <p:nvSpPr>
          <p:cNvPr id="9" name="Content Placeholder 8"/>
          <p:cNvSpPr>
            <a:spLocks noGrp="1"/>
          </p:cNvSpPr>
          <p:nvPr>
            <p:ph sz="quarter" idx="16"/>
          </p:nvPr>
        </p:nvSpPr>
        <p:spPr>
          <a:xfrm>
            <a:off x="2835234" y="5427023"/>
            <a:ext cx="3473532" cy="391886"/>
          </a:xfrm>
        </p:spPr>
        <p:txBody>
          <a:bodyPr/>
          <a:lstStyle/>
          <a:p>
            <a:pPr marL="432" indent="0" fontAlgn="t">
              <a:buNone/>
            </a:pPr>
            <a:r>
              <a:rPr lang="en-IN" sz="2200" dirty="0"/>
              <a:t>Adenine (A) = Thymine (T)</a:t>
            </a:r>
          </a:p>
        </p:txBody>
      </p:sp>
      <p:sp>
        <p:nvSpPr>
          <p:cNvPr id="10" name="Content Placeholder 9"/>
          <p:cNvSpPr>
            <a:spLocks noGrp="1"/>
          </p:cNvSpPr>
          <p:nvPr>
            <p:ph sz="quarter" idx="17"/>
          </p:nvPr>
        </p:nvSpPr>
        <p:spPr>
          <a:xfrm>
            <a:off x="2793670" y="5913911"/>
            <a:ext cx="3556660" cy="391886"/>
          </a:xfrm>
        </p:spPr>
        <p:txBody>
          <a:bodyPr/>
          <a:lstStyle/>
          <a:p>
            <a:pPr marL="432" indent="0" fontAlgn="t">
              <a:buNone/>
            </a:pPr>
            <a:r>
              <a:rPr lang="en-IN" sz="2200" dirty="0"/>
              <a:t>Guanine (G) = Cytosine (C)</a:t>
            </a:r>
          </a:p>
        </p:txBody>
      </p:sp>
    </p:spTree>
    <p:extLst>
      <p:ext uri="{BB962C8B-B14F-4D97-AF65-F5344CB8AC3E}">
        <p14:creationId xmlns:p14="http://schemas.microsoft.com/office/powerpoint/2010/main" val="3181173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James Watson and Francis Crick</a:t>
            </a:r>
            <a:endParaRPr lang="en-IN" dirty="0"/>
          </a:p>
        </p:txBody>
      </p:sp>
      <p:sp>
        <p:nvSpPr>
          <p:cNvPr id="3" name="Content Placeholder 2"/>
          <p:cNvSpPr>
            <a:spLocks noGrp="1"/>
          </p:cNvSpPr>
          <p:nvPr>
            <p:ph sz="quarter" idx="13"/>
          </p:nvPr>
        </p:nvSpPr>
        <p:spPr>
          <a:xfrm>
            <a:off x="457200" y="1556327"/>
            <a:ext cx="7879278" cy="3003798"/>
          </a:xfrm>
        </p:spPr>
        <p:txBody>
          <a:bodyPr/>
          <a:lstStyle/>
          <a:p>
            <a:pPr marL="432" indent="0">
              <a:buNone/>
            </a:pPr>
            <a:r>
              <a:rPr lang="en-US" dirty="0"/>
              <a:t>In 1953, James Watson and Francis Crick proposed that D</a:t>
            </a:r>
            <a:r>
              <a:rPr lang="en-US" sz="100" dirty="0"/>
              <a:t> </a:t>
            </a:r>
            <a:r>
              <a:rPr lang="en-US" dirty="0"/>
              <a:t>N</a:t>
            </a:r>
            <a:r>
              <a:rPr lang="en-US" sz="100" dirty="0"/>
              <a:t> </a:t>
            </a:r>
            <a:r>
              <a:rPr lang="en-US" dirty="0"/>
              <a:t>A was a double helix that</a:t>
            </a:r>
          </a:p>
          <a:p>
            <a:r>
              <a:rPr lang="en-US" dirty="0"/>
              <a:t>consisted of two polynucleotide strands winding about each other like a spiral staircase</a:t>
            </a:r>
          </a:p>
          <a:p>
            <a:r>
              <a:rPr lang="en-US" dirty="0"/>
              <a:t>contained sugar–phosphate backbones analogous to outside stair railings with the bases arranged like steps along the inside</a:t>
            </a:r>
          </a:p>
        </p:txBody>
      </p:sp>
      <p:sp>
        <p:nvSpPr>
          <p:cNvPr id="4" name="Content Placeholder 3"/>
          <p:cNvSpPr>
            <a:spLocks noGrp="1"/>
          </p:cNvSpPr>
          <p:nvPr>
            <p:ph sz="quarter" idx="14"/>
          </p:nvPr>
        </p:nvSpPr>
        <p:spPr>
          <a:xfrm>
            <a:off x="457200" y="4631378"/>
            <a:ext cx="4957948" cy="415637"/>
          </a:xfrm>
        </p:spPr>
        <p:txBody>
          <a:bodyPr/>
          <a:lstStyle/>
          <a:p>
            <a:r>
              <a:rPr lang="en-US" dirty="0"/>
              <a:t>has one strand that goes from the</a:t>
            </a:r>
            <a:endParaRPr lang="en-IN" dirty="0"/>
          </a:p>
        </p:txBody>
      </p:sp>
      <p:graphicFrame>
        <p:nvGraphicFramePr>
          <p:cNvPr id="13" name="Object 12" descr="5 prime to 3 prime"/>
          <p:cNvGraphicFramePr>
            <a:graphicFrameLocks noChangeAspect="1"/>
          </p:cNvGraphicFramePr>
          <p:nvPr>
            <p:extLst/>
          </p:nvPr>
        </p:nvGraphicFramePr>
        <p:xfrm>
          <a:off x="5475185" y="4682955"/>
          <a:ext cx="877454" cy="359982"/>
        </p:xfrm>
        <a:graphic>
          <a:graphicData uri="http://schemas.openxmlformats.org/presentationml/2006/ole">
            <mc:AlternateContent xmlns:mc="http://schemas.openxmlformats.org/markup-compatibility/2006">
              <mc:Choice xmlns:v="urn:schemas-microsoft-com:vml" Requires="v">
                <p:oleObj spid="_x0000_s14346" name="Equation" r:id="rId3" imgW="495000" imgH="203040" progId="Equation.DSMT4">
                  <p:embed/>
                </p:oleObj>
              </mc:Choice>
              <mc:Fallback>
                <p:oleObj name="Equation" r:id="rId3" imgW="495000" imgH="203040" progId="Equation.DSMT4">
                  <p:embed/>
                  <p:pic>
                    <p:nvPicPr>
                      <p:cNvPr id="13" name="Object 12" descr="5 prime to 3 prime"/>
                      <p:cNvPicPr/>
                      <p:nvPr/>
                    </p:nvPicPr>
                    <p:blipFill>
                      <a:blip r:embed="rId4"/>
                      <a:stretch>
                        <a:fillRect/>
                      </a:stretch>
                    </p:blipFill>
                    <p:spPr>
                      <a:xfrm>
                        <a:off x="5475185" y="4682955"/>
                        <a:ext cx="877454" cy="359982"/>
                      </a:xfrm>
                      <a:prstGeom prst="rect">
                        <a:avLst/>
                      </a:prstGeom>
                    </p:spPr>
                  </p:pic>
                </p:oleObj>
              </mc:Fallback>
            </mc:AlternateContent>
          </a:graphicData>
        </a:graphic>
      </p:graphicFrame>
      <p:sp>
        <p:nvSpPr>
          <p:cNvPr id="5" name="Content Placeholder 4"/>
          <p:cNvSpPr>
            <a:spLocks noGrp="1"/>
          </p:cNvSpPr>
          <p:nvPr>
            <p:ph sz="quarter" idx="15"/>
          </p:nvPr>
        </p:nvSpPr>
        <p:spPr>
          <a:xfrm>
            <a:off x="6495803" y="4631378"/>
            <a:ext cx="1983179" cy="415638"/>
          </a:xfrm>
        </p:spPr>
        <p:txBody>
          <a:bodyPr/>
          <a:lstStyle/>
          <a:p>
            <a:pPr marL="432" indent="0">
              <a:buNone/>
            </a:pPr>
            <a:r>
              <a:rPr lang="en-US" dirty="0"/>
              <a:t>direction next</a:t>
            </a:r>
            <a:endParaRPr lang="en-IN" dirty="0"/>
          </a:p>
        </p:txBody>
      </p:sp>
      <p:sp>
        <p:nvSpPr>
          <p:cNvPr id="6" name="Content Placeholder 5"/>
          <p:cNvSpPr>
            <a:spLocks noGrp="1"/>
          </p:cNvSpPr>
          <p:nvPr>
            <p:ph sz="quarter" idx="16"/>
          </p:nvPr>
        </p:nvSpPr>
        <p:spPr>
          <a:xfrm>
            <a:off x="457201" y="5118268"/>
            <a:ext cx="5432960" cy="427509"/>
          </a:xfrm>
        </p:spPr>
        <p:txBody>
          <a:bodyPr/>
          <a:lstStyle/>
          <a:p>
            <a:pPr marL="255600" indent="0">
              <a:buNone/>
            </a:pPr>
            <a:r>
              <a:rPr lang="en-US" dirty="0"/>
              <a:t>to a second strand that goes from the</a:t>
            </a:r>
            <a:endParaRPr lang="en-IN" dirty="0"/>
          </a:p>
        </p:txBody>
      </p:sp>
      <p:graphicFrame>
        <p:nvGraphicFramePr>
          <p:cNvPr id="14" name="Object 13" descr="3 prime to 5 prime"/>
          <p:cNvGraphicFramePr>
            <a:graphicFrameLocks noChangeAspect="1"/>
          </p:cNvGraphicFramePr>
          <p:nvPr>
            <p:extLst/>
          </p:nvPr>
        </p:nvGraphicFramePr>
        <p:xfrm>
          <a:off x="5949537" y="5162045"/>
          <a:ext cx="877454" cy="359982"/>
        </p:xfrm>
        <a:graphic>
          <a:graphicData uri="http://schemas.openxmlformats.org/presentationml/2006/ole">
            <mc:AlternateContent xmlns:mc="http://schemas.openxmlformats.org/markup-compatibility/2006">
              <mc:Choice xmlns:v="urn:schemas-microsoft-com:vml" Requires="v">
                <p:oleObj spid="_x0000_s14347" name="Equation" r:id="rId5" imgW="495000" imgH="203040" progId="Equation.DSMT4">
                  <p:embed/>
                </p:oleObj>
              </mc:Choice>
              <mc:Fallback>
                <p:oleObj name="Equation" r:id="rId5" imgW="495000" imgH="203040" progId="Equation.DSMT4">
                  <p:embed/>
                  <p:pic>
                    <p:nvPicPr>
                      <p:cNvPr id="14" name="Object 13" descr="3 prime to 5 prime"/>
                      <p:cNvPicPr/>
                      <p:nvPr/>
                    </p:nvPicPr>
                    <p:blipFill>
                      <a:blip r:embed="rId6"/>
                      <a:stretch>
                        <a:fillRect/>
                      </a:stretch>
                    </p:blipFill>
                    <p:spPr>
                      <a:xfrm>
                        <a:off x="5949537" y="5162045"/>
                        <a:ext cx="877454" cy="359982"/>
                      </a:xfrm>
                      <a:prstGeom prst="rect">
                        <a:avLst/>
                      </a:prstGeom>
                    </p:spPr>
                  </p:pic>
                </p:oleObj>
              </mc:Fallback>
            </mc:AlternateContent>
          </a:graphicData>
        </a:graphic>
      </p:graphicFrame>
      <p:sp>
        <p:nvSpPr>
          <p:cNvPr id="7" name="Content Placeholder 6"/>
          <p:cNvSpPr>
            <a:spLocks noGrp="1"/>
          </p:cNvSpPr>
          <p:nvPr>
            <p:ph sz="quarter" idx="17"/>
          </p:nvPr>
        </p:nvSpPr>
        <p:spPr>
          <a:xfrm>
            <a:off x="6921992" y="5118268"/>
            <a:ext cx="1319482" cy="403759"/>
          </a:xfrm>
        </p:spPr>
        <p:txBody>
          <a:bodyPr/>
          <a:lstStyle/>
          <a:p>
            <a:pPr marL="432" indent="0">
              <a:buNone/>
            </a:pPr>
            <a:r>
              <a:rPr lang="en-US" dirty="0"/>
              <a:t>direction</a:t>
            </a:r>
          </a:p>
        </p:txBody>
      </p:sp>
    </p:spTree>
    <p:extLst>
      <p:ext uri="{BB962C8B-B14F-4D97-AF65-F5344CB8AC3E}">
        <p14:creationId xmlns:p14="http://schemas.microsoft.com/office/powerpoint/2010/main" val="1519484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Complementary Base Pairs</a:t>
            </a:r>
          </a:p>
        </p:txBody>
      </p:sp>
      <p:pic>
        <p:nvPicPr>
          <p:cNvPr id="13" name="Content Placeholder 12" descr="Core chemistry skill, writing the complementary d n a strand.">
            <a:extLst>
              <a:ext uri="{FF2B5EF4-FFF2-40B4-BE49-F238E27FC236}">
                <a16:creationId xmlns:a16="http://schemas.microsoft.com/office/drawing/2014/main" id="{A808FE0D-CFA5-4C15-9A6A-27F360AA6BDE}"/>
              </a:ext>
            </a:extLst>
          </p:cNvPr>
          <p:cNvPicPr>
            <a:picLocks noGrp="1" noChangeAspect="1"/>
          </p:cNvPicPr>
          <p:nvPr>
            <p:ph sz="quarter" idx="13"/>
          </p:nvPr>
        </p:nvPicPr>
        <p:blipFill>
          <a:blip r:embed="rId2"/>
          <a:stretch>
            <a:fillRect/>
          </a:stretch>
        </p:blipFill>
        <p:spPr>
          <a:xfrm>
            <a:off x="468313" y="1595583"/>
            <a:ext cx="2182557" cy="658425"/>
          </a:xfrm>
          <a:prstGeom prst="rect">
            <a:avLst/>
          </a:prstGeom>
        </p:spPr>
      </p:pic>
      <p:sp>
        <p:nvSpPr>
          <p:cNvPr id="4" name="Content Placeholder 3"/>
          <p:cNvSpPr>
            <a:spLocks noGrp="1"/>
          </p:cNvSpPr>
          <p:nvPr>
            <p:ph sz="quarter" idx="14"/>
          </p:nvPr>
        </p:nvSpPr>
        <p:spPr>
          <a:xfrm>
            <a:off x="457200" y="2434441"/>
            <a:ext cx="8229600" cy="1710047"/>
          </a:xfrm>
        </p:spPr>
        <p:txBody>
          <a:bodyPr/>
          <a:lstStyle/>
          <a:p>
            <a:pPr marL="432" indent="0">
              <a:buNone/>
            </a:pPr>
            <a:r>
              <a:rPr lang="en-US" sz="2000" dirty="0"/>
              <a:t>D</a:t>
            </a:r>
            <a:r>
              <a:rPr lang="en-US" sz="100" dirty="0"/>
              <a:t> </a:t>
            </a:r>
            <a:r>
              <a:rPr lang="en-US" sz="2000" dirty="0"/>
              <a:t>N</a:t>
            </a:r>
            <a:r>
              <a:rPr lang="en-US" sz="100" dirty="0"/>
              <a:t> </a:t>
            </a:r>
            <a:r>
              <a:rPr lang="en-US" sz="2000" dirty="0"/>
              <a:t>A contains </a:t>
            </a:r>
            <a:r>
              <a:rPr lang="en-US" sz="2000" b="1" dirty="0"/>
              <a:t>complementary base pairs</a:t>
            </a:r>
            <a:r>
              <a:rPr lang="en-US" sz="2000" dirty="0"/>
              <a:t>, equal amounts of A and T and equal amounts of G and C bases in which</a:t>
            </a:r>
          </a:p>
          <a:p>
            <a:r>
              <a:rPr lang="en-US" sz="2000" dirty="0"/>
              <a:t>adenine is linked </a:t>
            </a:r>
            <a:r>
              <a:rPr lang="en-US" sz="2000" b="1" dirty="0"/>
              <a:t>only</a:t>
            </a:r>
            <a:r>
              <a:rPr lang="en-US" sz="2000" dirty="0"/>
              <a:t> to thymine by two hydrogen bonds</a:t>
            </a:r>
          </a:p>
          <a:p>
            <a:r>
              <a:rPr lang="en-US" sz="2000" dirty="0"/>
              <a:t>guanine is linked </a:t>
            </a:r>
            <a:r>
              <a:rPr lang="en-US" sz="2000" b="1" dirty="0"/>
              <a:t>only</a:t>
            </a:r>
            <a:r>
              <a:rPr lang="en-US" sz="2000" dirty="0"/>
              <a:t> to cytosine by three hydrogen bonds</a:t>
            </a:r>
            <a:endParaRPr lang="en-IN" sz="2000" dirty="0"/>
          </a:p>
        </p:txBody>
      </p:sp>
      <p:pic>
        <p:nvPicPr>
          <p:cNvPr id="14" name="Content Placeholder 13" descr="Adenine and thymine are bonded. Adenine is bonded to a sugar in the D N A chain, and then it has a pentagonal ring and a hexagonal ring. Thymine is also bonded to a sugar, and it then has a hexagonal ring. The rings have 2 hydrogen bonds between them.">
            <a:extLst>
              <a:ext uri="{FF2B5EF4-FFF2-40B4-BE49-F238E27FC236}">
                <a16:creationId xmlns:a16="http://schemas.microsoft.com/office/drawing/2014/main" id="{FAA1FF6E-19E8-482A-9E3B-01B429A0008C}"/>
              </a:ext>
            </a:extLst>
          </p:cNvPr>
          <p:cNvPicPr>
            <a:picLocks noGrp="1" noChangeAspect="1"/>
          </p:cNvPicPr>
          <p:nvPr>
            <p:ph sz="quarter" idx="15"/>
          </p:nvPr>
        </p:nvPicPr>
        <p:blipFill>
          <a:blip r:embed="rId3"/>
          <a:stretch>
            <a:fillRect/>
          </a:stretch>
        </p:blipFill>
        <p:spPr>
          <a:xfrm>
            <a:off x="468313" y="4307499"/>
            <a:ext cx="3874138" cy="1917559"/>
          </a:xfrm>
          <a:prstGeom prst="rect">
            <a:avLst/>
          </a:prstGeom>
        </p:spPr>
      </p:pic>
      <p:pic>
        <p:nvPicPr>
          <p:cNvPr id="15" name="Content Placeholder 14" descr="Guanine and cytosine are bonded. Guanine is bonded to a sugar in the D N A chain, and then it has a pentagonal ring and a hexagonal ring. Cytosine is also bonded to a sugar, and it then has a hexagonal ring. The rings have 3 hydrogen bonds between them.">
            <a:extLst>
              <a:ext uri="{FF2B5EF4-FFF2-40B4-BE49-F238E27FC236}">
                <a16:creationId xmlns:a16="http://schemas.microsoft.com/office/drawing/2014/main" id="{71E7A5F2-DE43-46B7-8F72-0B9E0B5D33B8}"/>
              </a:ext>
            </a:extLst>
          </p:cNvPr>
          <p:cNvPicPr>
            <a:picLocks noGrp="1" noChangeAspect="1"/>
          </p:cNvPicPr>
          <p:nvPr>
            <p:ph sz="quarter" idx="16"/>
          </p:nvPr>
        </p:nvPicPr>
        <p:blipFill>
          <a:blip r:embed="rId4"/>
          <a:stretch>
            <a:fillRect/>
          </a:stretch>
        </p:blipFill>
        <p:spPr>
          <a:xfrm>
            <a:off x="4834442" y="4275568"/>
            <a:ext cx="3168343" cy="2052668"/>
          </a:xfrm>
          <a:prstGeom prst="rect">
            <a:avLst/>
          </a:prstGeom>
        </p:spPr>
      </p:pic>
    </p:spTree>
    <p:extLst>
      <p:ext uri="{BB962C8B-B14F-4D97-AF65-F5344CB8AC3E}">
        <p14:creationId xmlns:p14="http://schemas.microsoft.com/office/powerpoint/2010/main" val="1918886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DF99-4F72-440F-88C4-41302F3775AE}"/>
              </a:ext>
            </a:extLst>
          </p:cNvPr>
          <p:cNvSpPr>
            <a:spLocks noGrp="1"/>
          </p:cNvSpPr>
          <p:nvPr>
            <p:ph type="title"/>
          </p:nvPr>
        </p:nvSpPr>
        <p:spPr/>
        <p:txBody>
          <a:bodyPr/>
          <a:lstStyle/>
          <a:p>
            <a:r>
              <a:rPr lang="en-IN" dirty="0"/>
              <a:t>D</a:t>
            </a:r>
            <a:r>
              <a:rPr lang="en-IN" sz="100" dirty="0"/>
              <a:t> </a:t>
            </a:r>
            <a:r>
              <a:rPr lang="en-IN" dirty="0"/>
              <a:t>N</a:t>
            </a:r>
            <a:r>
              <a:rPr lang="en-IN" sz="100" dirty="0"/>
              <a:t> </a:t>
            </a:r>
            <a:r>
              <a:rPr lang="en-IN" dirty="0"/>
              <a:t>A Double Helix </a:t>
            </a:r>
            <a:r>
              <a:rPr lang="en-IN" sz="2000" b="0" dirty="0"/>
              <a:t>(1 of 2)</a:t>
            </a:r>
          </a:p>
        </p:txBody>
      </p:sp>
      <p:sp>
        <p:nvSpPr>
          <p:cNvPr id="3" name="Content Placeholder 2">
            <a:extLst>
              <a:ext uri="{FF2B5EF4-FFF2-40B4-BE49-F238E27FC236}">
                <a16:creationId xmlns:a16="http://schemas.microsoft.com/office/drawing/2014/main" id="{EDD88D99-D5D0-42E1-BA2B-62ABFCFFBEDC}"/>
              </a:ext>
            </a:extLst>
          </p:cNvPr>
          <p:cNvSpPr>
            <a:spLocks noGrp="1"/>
          </p:cNvSpPr>
          <p:nvPr>
            <p:ph sz="quarter" idx="13"/>
          </p:nvPr>
        </p:nvSpPr>
        <p:spPr/>
        <p:txBody>
          <a:bodyPr/>
          <a:lstStyle/>
          <a:p>
            <a:pPr marL="432" indent="0">
              <a:buNone/>
            </a:pPr>
            <a:r>
              <a:rPr lang="en-US" dirty="0"/>
              <a:t>A </a:t>
            </a:r>
            <a:r>
              <a:rPr lang="en-US" b="1" dirty="0"/>
              <a:t>double helix</a:t>
            </a:r>
          </a:p>
          <a:p>
            <a:r>
              <a:rPr lang="en-US" dirty="0"/>
              <a:t>has two strands of nucleotides that wind together</a:t>
            </a:r>
          </a:p>
          <a:p>
            <a:r>
              <a:rPr lang="en-US" dirty="0"/>
              <a:t>is held in place by two hydrogen bonds that form between the base pairs A</a:t>
            </a:r>
            <a:r>
              <a:rPr lang="en-US" sz="100" dirty="0"/>
              <a:t> </a:t>
            </a:r>
            <a:r>
              <a:rPr lang="en-US" dirty="0"/>
              <a:t>T</a:t>
            </a:r>
          </a:p>
          <a:p>
            <a:r>
              <a:rPr lang="en-US" dirty="0"/>
              <a:t>is held in place by three hydrogen bonds that form between the base pairs G</a:t>
            </a:r>
            <a:r>
              <a:rPr lang="en-US" sz="100" dirty="0"/>
              <a:t> </a:t>
            </a:r>
            <a:r>
              <a:rPr lang="en-US" dirty="0"/>
              <a:t>C</a:t>
            </a:r>
            <a:endParaRPr lang="en-IN" dirty="0"/>
          </a:p>
        </p:txBody>
      </p:sp>
    </p:spTree>
    <p:extLst>
      <p:ext uri="{BB962C8B-B14F-4D97-AF65-F5344CB8AC3E}">
        <p14:creationId xmlns:p14="http://schemas.microsoft.com/office/powerpoint/2010/main" val="27743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a:t>
            </a:r>
            <a:r>
              <a:rPr lang="en-IN" sz="100" dirty="0"/>
              <a:t> </a:t>
            </a:r>
            <a:r>
              <a:rPr lang="en-IN" dirty="0"/>
              <a:t>N</a:t>
            </a:r>
            <a:r>
              <a:rPr lang="en-IN" sz="100" dirty="0"/>
              <a:t> </a:t>
            </a:r>
            <a:r>
              <a:rPr lang="en-IN" dirty="0"/>
              <a:t>A Double Helix </a:t>
            </a:r>
            <a:r>
              <a:rPr lang="en-IN" sz="2000" b="0" dirty="0"/>
              <a:t>(2 of 2)</a:t>
            </a:r>
            <a:endParaRPr lang="en-IN" dirty="0"/>
          </a:p>
        </p:txBody>
      </p:sp>
      <p:sp>
        <p:nvSpPr>
          <p:cNvPr id="13" name="Content Placeholder 12"/>
          <p:cNvSpPr>
            <a:spLocks noGrp="1"/>
          </p:cNvSpPr>
          <p:nvPr>
            <p:ph sz="quarter" idx="13"/>
          </p:nvPr>
        </p:nvSpPr>
        <p:spPr>
          <a:xfrm>
            <a:off x="457200" y="1556327"/>
            <a:ext cx="4441371" cy="1923143"/>
          </a:xfrm>
        </p:spPr>
        <p:txBody>
          <a:bodyPr/>
          <a:lstStyle/>
          <a:p>
            <a:pPr marL="432" indent="0">
              <a:buNone/>
            </a:pPr>
            <a:r>
              <a:rPr lang="en-US" sz="2400" dirty="0"/>
              <a:t>The two strands of the double helix are held together by hydrogen bonds that link bases A and T and G and C.</a:t>
            </a:r>
          </a:p>
        </p:txBody>
      </p:sp>
      <p:pic>
        <p:nvPicPr>
          <p:cNvPr id="15" name="Content Placeholder 14" descr="The helix and base pairs are displayed as follows. For long description in Notes pane, press F6.">
            <a:extLst>
              <a:ext uri="{FF2B5EF4-FFF2-40B4-BE49-F238E27FC236}">
                <a16:creationId xmlns:a16="http://schemas.microsoft.com/office/drawing/2014/main" id="{1F1AE1AE-644E-4867-9D8F-99CF400DC078}"/>
              </a:ext>
            </a:extLst>
          </p:cNvPr>
          <p:cNvPicPr>
            <a:picLocks noGrp="1" noChangeAspect="1"/>
          </p:cNvPicPr>
          <p:nvPr>
            <p:ph sz="quarter" idx="14"/>
          </p:nvPr>
        </p:nvPicPr>
        <p:blipFill>
          <a:blip r:embed="rId3"/>
          <a:stretch>
            <a:fillRect/>
          </a:stretch>
        </p:blipFill>
        <p:spPr>
          <a:xfrm>
            <a:off x="5384985" y="1557338"/>
            <a:ext cx="3301815" cy="4763370"/>
          </a:xfrm>
          <a:prstGeom prst="rect">
            <a:avLst/>
          </a:prstGeom>
        </p:spPr>
      </p:pic>
    </p:spTree>
    <p:extLst>
      <p:ext uri="{BB962C8B-B14F-4D97-AF65-F5344CB8AC3E}">
        <p14:creationId xmlns:p14="http://schemas.microsoft.com/office/powerpoint/2010/main" val="2500616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13" name="Content Placeholder 12"/>
          <p:cNvSpPr>
            <a:spLocks noGrp="1"/>
          </p:cNvSpPr>
          <p:nvPr>
            <p:ph sz="quarter" idx="13"/>
          </p:nvPr>
        </p:nvSpPr>
        <p:spPr>
          <a:xfrm>
            <a:off x="457200" y="1556327"/>
            <a:ext cx="8229600" cy="830613"/>
          </a:xfrm>
        </p:spPr>
        <p:txBody>
          <a:bodyPr/>
          <a:lstStyle/>
          <a:p>
            <a:pPr marL="432" indent="0">
              <a:buNone/>
            </a:pPr>
            <a:r>
              <a:rPr lang="en-US" sz="2400" dirty="0"/>
              <a:t>Write the complementary base sequence for the matching strand in the following D</a:t>
            </a:r>
            <a:r>
              <a:rPr lang="en-US" sz="200" dirty="0"/>
              <a:t> </a:t>
            </a:r>
            <a:r>
              <a:rPr lang="en-US" sz="2400" dirty="0"/>
              <a:t>N</a:t>
            </a:r>
            <a:r>
              <a:rPr lang="en-US" sz="200" dirty="0"/>
              <a:t> </a:t>
            </a:r>
            <a:r>
              <a:rPr lang="en-US" sz="2400" dirty="0"/>
              <a:t>A section:</a:t>
            </a:r>
            <a:endParaRPr lang="en-IN" sz="2400" dirty="0"/>
          </a:p>
        </p:txBody>
      </p:sp>
      <p:pic>
        <p:nvPicPr>
          <p:cNvPr id="15" name="Content Placeholder 14" descr="The letters in a section of D N A are given, and each is matching to a blank space. From left to right, the letters are as follows. A, G, T, C, C, A, A, T, C.">
            <a:extLst>
              <a:ext uri="{FF2B5EF4-FFF2-40B4-BE49-F238E27FC236}">
                <a16:creationId xmlns:a16="http://schemas.microsoft.com/office/drawing/2014/main" id="{07767422-16F3-429A-A1A9-697CC99CA1F6}"/>
              </a:ext>
            </a:extLst>
          </p:cNvPr>
          <p:cNvPicPr>
            <a:picLocks noGrp="1" noChangeAspect="1"/>
          </p:cNvPicPr>
          <p:nvPr>
            <p:ph sz="quarter" idx="14"/>
          </p:nvPr>
        </p:nvPicPr>
        <p:blipFill>
          <a:blip r:embed="rId2"/>
          <a:stretch>
            <a:fillRect/>
          </a:stretch>
        </p:blipFill>
        <p:spPr>
          <a:xfrm>
            <a:off x="1642618" y="2735924"/>
            <a:ext cx="5858764" cy="2261812"/>
          </a:xfrm>
          <a:prstGeom prst="rect">
            <a:avLst/>
          </a:prstGeom>
        </p:spPr>
      </p:pic>
    </p:spTree>
    <p:extLst>
      <p:ext uri="{BB962C8B-B14F-4D97-AF65-F5344CB8AC3E}">
        <p14:creationId xmlns:p14="http://schemas.microsoft.com/office/powerpoint/2010/main" val="117087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13" name="Content Placeholder 12"/>
          <p:cNvSpPr>
            <a:spLocks noGrp="1"/>
          </p:cNvSpPr>
          <p:nvPr>
            <p:ph sz="quarter" idx="13"/>
          </p:nvPr>
        </p:nvSpPr>
        <p:spPr>
          <a:xfrm>
            <a:off x="457200" y="1556327"/>
            <a:ext cx="8229600" cy="854364"/>
          </a:xfrm>
        </p:spPr>
        <p:txBody>
          <a:bodyPr/>
          <a:lstStyle/>
          <a:p>
            <a:pPr marL="432" indent="0">
              <a:buNone/>
            </a:pPr>
            <a:r>
              <a:rPr lang="en-US" sz="2400" dirty="0"/>
              <a:t>Write the complementary base sequence for the matching strand in the following D</a:t>
            </a:r>
            <a:r>
              <a:rPr lang="en-US" sz="200" dirty="0"/>
              <a:t> </a:t>
            </a:r>
            <a:r>
              <a:rPr lang="en-US" sz="2400" dirty="0"/>
              <a:t>N</a:t>
            </a:r>
            <a:r>
              <a:rPr lang="en-US" sz="200" dirty="0"/>
              <a:t> </a:t>
            </a:r>
            <a:r>
              <a:rPr lang="en-US" sz="2400" dirty="0"/>
              <a:t>A section:</a:t>
            </a:r>
            <a:endParaRPr lang="en-IN" sz="2400" dirty="0"/>
          </a:p>
        </p:txBody>
      </p:sp>
      <p:pic>
        <p:nvPicPr>
          <p:cNvPr id="15" name="Content Placeholder 14" descr="The first given sequence is as follows. A, G, T, C, C, A, A, T, C. The matching base sequence is as follows. T, C, A, G, G, T, T, A, G.">
            <a:extLst>
              <a:ext uri="{FF2B5EF4-FFF2-40B4-BE49-F238E27FC236}">
                <a16:creationId xmlns:a16="http://schemas.microsoft.com/office/drawing/2014/main" id="{B5061702-E571-4C4E-ABD2-023B42DCE1B4}"/>
              </a:ext>
            </a:extLst>
          </p:cNvPr>
          <p:cNvPicPr>
            <a:picLocks noGrp="1" noChangeAspect="1"/>
          </p:cNvPicPr>
          <p:nvPr>
            <p:ph sz="quarter" idx="14"/>
          </p:nvPr>
        </p:nvPicPr>
        <p:blipFill>
          <a:blip r:embed="rId2"/>
          <a:stretch>
            <a:fillRect/>
          </a:stretch>
        </p:blipFill>
        <p:spPr>
          <a:xfrm>
            <a:off x="1822465" y="2654368"/>
            <a:ext cx="5499069" cy="2225233"/>
          </a:xfrm>
          <a:prstGeom prst="rect">
            <a:avLst/>
          </a:prstGeom>
        </p:spPr>
      </p:pic>
    </p:spTree>
    <p:extLst>
      <p:ext uri="{BB962C8B-B14F-4D97-AF65-F5344CB8AC3E}">
        <p14:creationId xmlns:p14="http://schemas.microsoft.com/office/powerpoint/2010/main" val="2324978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A3E2-F94B-4F00-80F5-4D0A03F7CE88}"/>
              </a:ext>
            </a:extLst>
          </p:cNvPr>
          <p:cNvSpPr>
            <a:spLocks noGrp="1"/>
          </p:cNvSpPr>
          <p:nvPr>
            <p:ph type="title"/>
          </p:nvPr>
        </p:nvSpPr>
        <p:spPr/>
        <p:txBody>
          <a:bodyPr/>
          <a:lstStyle/>
          <a:p>
            <a:r>
              <a:rPr lang="en-IN" dirty="0"/>
              <a:t>D</a:t>
            </a:r>
            <a:r>
              <a:rPr lang="en-IN" sz="100" dirty="0"/>
              <a:t> </a:t>
            </a:r>
            <a:r>
              <a:rPr lang="en-IN" dirty="0"/>
              <a:t>N</a:t>
            </a:r>
            <a:r>
              <a:rPr lang="en-IN" sz="100" dirty="0"/>
              <a:t> </a:t>
            </a:r>
            <a:r>
              <a:rPr lang="en-IN" dirty="0"/>
              <a:t>A Replication </a:t>
            </a:r>
            <a:r>
              <a:rPr lang="en-IN" sz="2000" b="0" i="0" u="none" strike="noStrike" cap="none" dirty="0">
                <a:solidFill>
                  <a:srgbClr val="007FA3"/>
                </a:solidFill>
                <a:effectLst/>
                <a:latin typeface="+mj-lt"/>
                <a:ea typeface="Times New Roman"/>
                <a:cs typeface="Times New Roman"/>
                <a:sym typeface="Times New Roman"/>
              </a:rPr>
              <a:t>(1 of 3)</a:t>
            </a:r>
            <a:endParaRPr lang="en-IN" sz="2000" b="0" dirty="0"/>
          </a:p>
        </p:txBody>
      </p:sp>
      <p:sp>
        <p:nvSpPr>
          <p:cNvPr id="3" name="Content Placeholder 2">
            <a:extLst>
              <a:ext uri="{FF2B5EF4-FFF2-40B4-BE49-F238E27FC236}">
                <a16:creationId xmlns:a16="http://schemas.microsoft.com/office/drawing/2014/main" id="{CDF8F475-161E-4CFB-9A6D-1FE30A284662}"/>
              </a:ext>
            </a:extLst>
          </p:cNvPr>
          <p:cNvSpPr>
            <a:spLocks noGrp="1"/>
          </p:cNvSpPr>
          <p:nvPr>
            <p:ph sz="quarter" idx="13"/>
          </p:nvPr>
        </p:nvSpPr>
        <p:spPr>
          <a:xfrm>
            <a:off x="457200" y="1556326"/>
            <a:ext cx="8229600" cy="4829726"/>
          </a:xfrm>
        </p:spPr>
        <p:txBody>
          <a:bodyPr/>
          <a:lstStyle/>
          <a:p>
            <a:pPr marL="432" indent="0">
              <a:buNone/>
            </a:pPr>
            <a:r>
              <a:rPr lang="en-US" dirty="0"/>
              <a:t>As cells divide, copies of D</a:t>
            </a:r>
            <a:r>
              <a:rPr lang="en-US" sz="100" dirty="0"/>
              <a:t> </a:t>
            </a:r>
            <a:r>
              <a:rPr lang="en-US" dirty="0"/>
              <a:t>N</a:t>
            </a:r>
            <a:r>
              <a:rPr lang="en-US" sz="100" dirty="0"/>
              <a:t> </a:t>
            </a:r>
            <a:r>
              <a:rPr lang="en-US" dirty="0"/>
              <a:t>A are produced that transfer genetic information to the new cells.</a:t>
            </a:r>
          </a:p>
          <a:p>
            <a:pPr marL="432" indent="0">
              <a:buNone/>
            </a:pPr>
            <a:r>
              <a:rPr lang="en-US" dirty="0"/>
              <a:t>In </a:t>
            </a:r>
            <a:r>
              <a:rPr lang="en-US" b="1" dirty="0"/>
              <a:t>D</a:t>
            </a:r>
            <a:r>
              <a:rPr lang="en-US" sz="100" b="1" dirty="0"/>
              <a:t> </a:t>
            </a:r>
            <a:r>
              <a:rPr lang="en-US" b="1" dirty="0"/>
              <a:t>N</a:t>
            </a:r>
            <a:r>
              <a:rPr lang="en-US" sz="100" b="1" dirty="0"/>
              <a:t> </a:t>
            </a:r>
            <a:r>
              <a:rPr lang="en-US" b="1" dirty="0"/>
              <a:t>A replication</a:t>
            </a:r>
            <a:r>
              <a:rPr lang="en-US" dirty="0"/>
              <a:t>,</a:t>
            </a:r>
          </a:p>
          <a:p>
            <a:r>
              <a:rPr lang="en-US" dirty="0"/>
              <a:t>the strands in the original or parent D</a:t>
            </a:r>
            <a:r>
              <a:rPr lang="en-US" sz="100" dirty="0"/>
              <a:t> </a:t>
            </a:r>
            <a:r>
              <a:rPr lang="en-US" dirty="0"/>
              <a:t>N</a:t>
            </a:r>
            <a:r>
              <a:rPr lang="en-US" sz="100" dirty="0"/>
              <a:t> </a:t>
            </a:r>
            <a:r>
              <a:rPr lang="en-US" dirty="0"/>
              <a:t>A molecule separate to allow the synthesis of complementary D</a:t>
            </a:r>
            <a:r>
              <a:rPr lang="en-US" sz="100" dirty="0"/>
              <a:t> </a:t>
            </a:r>
            <a:r>
              <a:rPr lang="en-US" dirty="0"/>
              <a:t>N</a:t>
            </a:r>
            <a:r>
              <a:rPr lang="en-US" sz="100" dirty="0"/>
              <a:t> </a:t>
            </a:r>
            <a:r>
              <a:rPr lang="en-US" dirty="0"/>
              <a:t>A strands</a:t>
            </a:r>
          </a:p>
          <a:p>
            <a:r>
              <a:rPr lang="en-US" dirty="0"/>
              <a:t>an enzyme called </a:t>
            </a:r>
            <a:r>
              <a:rPr lang="en-US" b="1" dirty="0"/>
              <a:t>helicase</a:t>
            </a:r>
            <a:r>
              <a:rPr lang="en-US" dirty="0"/>
              <a:t> catalyzes the unwinding of a part of the double helix by breaking the hydrogen bonds between the complementary bases</a:t>
            </a:r>
          </a:p>
          <a:p>
            <a:r>
              <a:rPr lang="en-US" dirty="0"/>
              <a:t>the resulting single strands act as templates for the synthesis of new complementary strands of D</a:t>
            </a:r>
            <a:r>
              <a:rPr lang="en-US" sz="100" dirty="0"/>
              <a:t> </a:t>
            </a:r>
            <a:r>
              <a:rPr lang="en-US" dirty="0"/>
              <a:t>N</a:t>
            </a:r>
            <a:r>
              <a:rPr lang="en-US" sz="100" dirty="0"/>
              <a:t> </a:t>
            </a:r>
            <a:r>
              <a:rPr lang="en-US" dirty="0"/>
              <a:t>A</a:t>
            </a:r>
            <a:endParaRPr lang="en-IN" dirty="0"/>
          </a:p>
        </p:txBody>
      </p:sp>
    </p:spTree>
    <p:extLst>
      <p:ext uri="{BB962C8B-B14F-4D97-AF65-F5344CB8AC3E}">
        <p14:creationId xmlns:p14="http://schemas.microsoft.com/office/powerpoint/2010/main" val="674173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a:t>
            </a:r>
            <a:r>
              <a:rPr lang="en-IN" sz="100" dirty="0"/>
              <a:t> </a:t>
            </a:r>
            <a:r>
              <a:rPr lang="en-IN" dirty="0"/>
              <a:t>N</a:t>
            </a:r>
            <a:r>
              <a:rPr lang="en-IN" sz="100" dirty="0"/>
              <a:t> </a:t>
            </a:r>
            <a:r>
              <a:rPr lang="en-IN" dirty="0"/>
              <a:t>A Replication </a:t>
            </a:r>
            <a:r>
              <a:rPr lang="en-IN" sz="2000" b="0" dirty="0"/>
              <a:t>(2 of 3)</a:t>
            </a:r>
            <a:endParaRPr lang="en-IN" dirty="0"/>
          </a:p>
        </p:txBody>
      </p:sp>
      <p:sp>
        <p:nvSpPr>
          <p:cNvPr id="13" name="Content Placeholder 12"/>
          <p:cNvSpPr>
            <a:spLocks noGrp="1"/>
          </p:cNvSpPr>
          <p:nvPr>
            <p:ph sz="quarter" idx="13"/>
          </p:nvPr>
        </p:nvSpPr>
        <p:spPr>
          <a:xfrm>
            <a:off x="457200" y="1556327"/>
            <a:ext cx="3758540" cy="2754416"/>
          </a:xfrm>
        </p:spPr>
        <p:txBody>
          <a:bodyPr/>
          <a:lstStyle/>
          <a:p>
            <a:pPr marL="432" indent="0">
              <a:buNone/>
            </a:pPr>
            <a:r>
              <a:rPr lang="en-US" sz="2400" dirty="0"/>
              <a:t>In D</a:t>
            </a:r>
            <a:r>
              <a:rPr lang="en-US" sz="200" dirty="0"/>
              <a:t> </a:t>
            </a:r>
            <a:r>
              <a:rPr lang="en-US" sz="2400" dirty="0"/>
              <a:t>N</a:t>
            </a:r>
            <a:r>
              <a:rPr lang="en-US" sz="200" dirty="0"/>
              <a:t> </a:t>
            </a:r>
            <a:r>
              <a:rPr lang="en-US" sz="2400" dirty="0"/>
              <a:t>A replication, the separate strands of the parent D</a:t>
            </a:r>
            <a:r>
              <a:rPr lang="en-US" sz="200" dirty="0"/>
              <a:t> </a:t>
            </a:r>
            <a:r>
              <a:rPr lang="en-US" sz="2400" dirty="0"/>
              <a:t>N</a:t>
            </a:r>
            <a:r>
              <a:rPr lang="en-US" sz="200" dirty="0"/>
              <a:t> </a:t>
            </a:r>
            <a:r>
              <a:rPr lang="en-US" sz="2400" dirty="0"/>
              <a:t>A are the templates for the synthesis of complementary strands, which produces two exact copies of D</a:t>
            </a:r>
            <a:r>
              <a:rPr lang="en-US" sz="200" dirty="0"/>
              <a:t> </a:t>
            </a:r>
            <a:r>
              <a:rPr lang="en-US" sz="2400" dirty="0"/>
              <a:t>N</a:t>
            </a:r>
            <a:r>
              <a:rPr lang="en-US" sz="200" dirty="0"/>
              <a:t> </a:t>
            </a:r>
            <a:r>
              <a:rPr lang="en-US" sz="2400" dirty="0"/>
              <a:t>A.</a:t>
            </a:r>
          </a:p>
        </p:txBody>
      </p:sp>
      <p:pic>
        <p:nvPicPr>
          <p:cNvPr id="15" name="Content Placeholder 14" descr="A section of a parent D N A double helix has bonds between the backbone chains broken at the replication fork. For long description in Notes pane, press F6.">
            <a:extLst>
              <a:ext uri="{FF2B5EF4-FFF2-40B4-BE49-F238E27FC236}">
                <a16:creationId xmlns:a16="http://schemas.microsoft.com/office/drawing/2014/main" id="{A3083F59-A502-4B66-965C-5E6120B6377D}"/>
              </a:ext>
            </a:extLst>
          </p:cNvPr>
          <p:cNvPicPr>
            <a:picLocks noGrp="1" noChangeAspect="1"/>
          </p:cNvPicPr>
          <p:nvPr>
            <p:ph sz="quarter" idx="14"/>
          </p:nvPr>
        </p:nvPicPr>
        <p:blipFill>
          <a:blip r:embed="rId3"/>
          <a:stretch>
            <a:fillRect/>
          </a:stretch>
        </p:blipFill>
        <p:spPr>
          <a:xfrm>
            <a:off x="5132970" y="1557338"/>
            <a:ext cx="3200677" cy="4334632"/>
          </a:xfrm>
          <a:prstGeom prst="rect">
            <a:avLst/>
          </a:prstGeom>
        </p:spPr>
      </p:pic>
    </p:spTree>
    <p:extLst>
      <p:ext uri="{BB962C8B-B14F-4D97-AF65-F5344CB8AC3E}">
        <p14:creationId xmlns:p14="http://schemas.microsoft.com/office/powerpoint/2010/main" val="2730832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DF99-4F72-440F-88C4-41302F3775AE}"/>
              </a:ext>
            </a:extLst>
          </p:cNvPr>
          <p:cNvSpPr>
            <a:spLocks noGrp="1"/>
          </p:cNvSpPr>
          <p:nvPr>
            <p:ph type="title"/>
          </p:nvPr>
        </p:nvSpPr>
        <p:spPr/>
        <p:txBody>
          <a:bodyPr/>
          <a:lstStyle/>
          <a:p>
            <a:r>
              <a:rPr lang="en-IN" dirty="0"/>
              <a:t>D</a:t>
            </a:r>
            <a:r>
              <a:rPr lang="en-IN" sz="100" dirty="0"/>
              <a:t> </a:t>
            </a:r>
            <a:r>
              <a:rPr lang="en-IN" dirty="0"/>
              <a:t>N</a:t>
            </a:r>
            <a:r>
              <a:rPr lang="en-IN" sz="100" dirty="0"/>
              <a:t> </a:t>
            </a:r>
            <a:r>
              <a:rPr lang="en-IN" dirty="0"/>
              <a:t>A Replication </a:t>
            </a:r>
            <a:r>
              <a:rPr lang="en-IN" sz="2000" b="0" i="0" u="none" strike="noStrike" cap="none" dirty="0">
                <a:solidFill>
                  <a:srgbClr val="007FA3"/>
                </a:solidFill>
                <a:effectLst/>
                <a:latin typeface="+mj-lt"/>
                <a:ea typeface="Times New Roman"/>
                <a:cs typeface="Times New Roman"/>
                <a:sym typeface="Times New Roman"/>
              </a:rPr>
              <a:t>(3</a:t>
            </a:r>
            <a:r>
              <a:rPr lang="en-IN" sz="2000" b="0" i="0" u="none" strike="noStrike" cap="none" baseline="0" dirty="0">
                <a:solidFill>
                  <a:srgbClr val="007FA3"/>
                </a:solidFill>
                <a:effectLst/>
                <a:latin typeface="+mj-lt"/>
                <a:ea typeface="Times New Roman"/>
                <a:cs typeface="Times New Roman"/>
                <a:sym typeface="Times New Roman"/>
              </a:rPr>
              <a:t> </a:t>
            </a:r>
            <a:r>
              <a:rPr lang="en-IN" sz="2000" b="0" i="0" u="none" strike="noStrike" cap="none" dirty="0">
                <a:solidFill>
                  <a:srgbClr val="007FA3"/>
                </a:solidFill>
                <a:effectLst/>
                <a:latin typeface="+mj-lt"/>
                <a:ea typeface="Times New Roman"/>
                <a:cs typeface="Times New Roman"/>
                <a:sym typeface="Times New Roman"/>
              </a:rPr>
              <a:t>of 3)</a:t>
            </a:r>
            <a:endParaRPr lang="en-IN" sz="2000" b="0" dirty="0"/>
          </a:p>
        </p:txBody>
      </p:sp>
      <p:sp>
        <p:nvSpPr>
          <p:cNvPr id="7" name="Content Placeholder 6">
            <a:extLst>
              <a:ext uri="{FF2B5EF4-FFF2-40B4-BE49-F238E27FC236}">
                <a16:creationId xmlns:a16="http://schemas.microsoft.com/office/drawing/2014/main" id="{43354281-89C0-450C-8D26-C8E739847E9B}"/>
              </a:ext>
            </a:extLst>
          </p:cNvPr>
          <p:cNvSpPr>
            <a:spLocks noGrp="1"/>
          </p:cNvSpPr>
          <p:nvPr>
            <p:ph sz="quarter" idx="13"/>
          </p:nvPr>
        </p:nvSpPr>
        <p:spPr>
          <a:xfrm>
            <a:off x="457199" y="1556327"/>
            <a:ext cx="8583562" cy="1872673"/>
          </a:xfrm>
        </p:spPr>
        <p:txBody>
          <a:bodyPr/>
          <a:lstStyle/>
          <a:p>
            <a:pPr marL="432" indent="0">
              <a:buNone/>
            </a:pPr>
            <a:r>
              <a:rPr lang="en-US" sz="2400" dirty="0"/>
              <a:t>As the complementary base pairs come together,</a:t>
            </a:r>
          </a:p>
          <a:p>
            <a:r>
              <a:rPr lang="en-US" sz="2400" b="1" dirty="0"/>
              <a:t>D</a:t>
            </a:r>
            <a:r>
              <a:rPr lang="en-US" sz="100" b="1" dirty="0"/>
              <a:t> </a:t>
            </a:r>
            <a:r>
              <a:rPr lang="en-US" sz="2400" b="1" dirty="0"/>
              <a:t>N</a:t>
            </a:r>
            <a:r>
              <a:rPr lang="en-US" sz="100" b="1" dirty="0"/>
              <a:t> </a:t>
            </a:r>
            <a:r>
              <a:rPr lang="en-US" sz="2400" b="1" dirty="0"/>
              <a:t>A polymerase</a:t>
            </a:r>
            <a:r>
              <a:rPr lang="en-US" sz="2400" dirty="0"/>
              <a:t> catalyzes the formation of phosphodiester bonds between the nucleotides</a:t>
            </a:r>
          </a:p>
          <a:p>
            <a:r>
              <a:rPr lang="en-US" sz="2400" dirty="0"/>
              <a:t>the entire double helix of the parent D</a:t>
            </a:r>
            <a:r>
              <a:rPr lang="en-US" sz="100" dirty="0"/>
              <a:t> </a:t>
            </a:r>
            <a:r>
              <a:rPr lang="en-US" sz="2400" dirty="0"/>
              <a:t>N</a:t>
            </a:r>
            <a:r>
              <a:rPr lang="en-US" sz="100" dirty="0"/>
              <a:t> </a:t>
            </a:r>
            <a:r>
              <a:rPr lang="en-US" sz="2400" dirty="0"/>
              <a:t>A is copied</a:t>
            </a:r>
            <a:endParaRPr lang="en-IN" sz="2400" dirty="0"/>
          </a:p>
        </p:txBody>
      </p:sp>
      <p:sp>
        <p:nvSpPr>
          <p:cNvPr id="4" name="Content Placeholder 3">
            <a:extLst>
              <a:ext uri="{FF2B5EF4-FFF2-40B4-BE49-F238E27FC236}">
                <a16:creationId xmlns:a16="http://schemas.microsoft.com/office/drawing/2014/main" id="{563AB2C8-1CF7-42B8-8AF7-3E9F0BC67DFD}"/>
              </a:ext>
            </a:extLst>
          </p:cNvPr>
          <p:cNvSpPr>
            <a:spLocks noGrp="1"/>
          </p:cNvSpPr>
          <p:nvPr>
            <p:ph sz="quarter" idx="14"/>
          </p:nvPr>
        </p:nvSpPr>
        <p:spPr>
          <a:xfrm>
            <a:off x="457200" y="3560903"/>
            <a:ext cx="8229600" cy="2105025"/>
          </a:xfrm>
        </p:spPr>
        <p:txBody>
          <a:bodyPr/>
          <a:lstStyle/>
          <a:p>
            <a:pPr marL="432" indent="0">
              <a:buNone/>
            </a:pPr>
            <a:r>
              <a:rPr lang="en-US" sz="2400" dirty="0"/>
              <a:t>This process produces two new D</a:t>
            </a:r>
            <a:r>
              <a:rPr lang="en-US" sz="100" dirty="0"/>
              <a:t> </a:t>
            </a:r>
            <a:r>
              <a:rPr lang="en-US" sz="2400" dirty="0"/>
              <a:t>N</a:t>
            </a:r>
            <a:r>
              <a:rPr lang="en-US" sz="100" dirty="0"/>
              <a:t> </a:t>
            </a:r>
            <a:r>
              <a:rPr lang="en-US" sz="2400" dirty="0"/>
              <a:t>A strands, identical to each other and exact copies of the parent D</a:t>
            </a:r>
            <a:r>
              <a:rPr lang="en-US" sz="100" dirty="0"/>
              <a:t> </a:t>
            </a:r>
            <a:r>
              <a:rPr lang="en-US" sz="2400" dirty="0"/>
              <a:t>N</a:t>
            </a:r>
            <a:r>
              <a:rPr lang="en-US" sz="100" dirty="0"/>
              <a:t> </a:t>
            </a:r>
            <a:r>
              <a:rPr lang="en-US" sz="2400" dirty="0"/>
              <a:t>A. They are called daughter D</a:t>
            </a:r>
            <a:r>
              <a:rPr lang="en-US" sz="100" dirty="0"/>
              <a:t> </a:t>
            </a:r>
            <a:r>
              <a:rPr lang="en-US" sz="2400" dirty="0"/>
              <a:t>N</a:t>
            </a:r>
            <a:r>
              <a:rPr lang="en-US" sz="100" dirty="0"/>
              <a:t> </a:t>
            </a:r>
            <a:r>
              <a:rPr lang="en-US" sz="2400" dirty="0"/>
              <a:t>A.</a:t>
            </a:r>
          </a:p>
          <a:p>
            <a:pPr marL="432" indent="0">
              <a:buNone/>
            </a:pPr>
            <a:r>
              <a:rPr lang="en-US" sz="2400" dirty="0"/>
              <a:t>Complementary base pairing ensures the correct placement of bases in the new D</a:t>
            </a:r>
            <a:r>
              <a:rPr lang="en-US" sz="100" dirty="0"/>
              <a:t> </a:t>
            </a:r>
            <a:r>
              <a:rPr lang="en-US" sz="2400" dirty="0"/>
              <a:t>N</a:t>
            </a:r>
            <a:r>
              <a:rPr lang="en-US" sz="100" dirty="0"/>
              <a:t> </a:t>
            </a:r>
            <a:r>
              <a:rPr lang="en-US" sz="2400" dirty="0"/>
              <a:t>A strands.</a:t>
            </a:r>
            <a:endParaRPr lang="en-IN" sz="2400" dirty="0"/>
          </a:p>
        </p:txBody>
      </p:sp>
    </p:spTree>
    <p:extLst>
      <p:ext uri="{BB962C8B-B14F-4D97-AF65-F5344CB8AC3E}">
        <p14:creationId xmlns:p14="http://schemas.microsoft.com/office/powerpoint/2010/main" val="252972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Bases</a:t>
            </a:r>
          </a:p>
        </p:txBody>
      </p:sp>
      <p:sp>
        <p:nvSpPr>
          <p:cNvPr id="5" name="Content Placeholder 4"/>
          <p:cNvSpPr>
            <a:spLocks noGrp="1"/>
          </p:cNvSpPr>
          <p:nvPr>
            <p:ph sz="quarter" idx="13"/>
          </p:nvPr>
        </p:nvSpPr>
        <p:spPr>
          <a:xfrm>
            <a:off x="457200" y="1556327"/>
            <a:ext cx="8229600" cy="794987"/>
          </a:xfrm>
        </p:spPr>
        <p:txBody>
          <a:bodyPr/>
          <a:lstStyle/>
          <a:p>
            <a:pPr marL="432" indent="0">
              <a:buNone/>
            </a:pPr>
            <a:r>
              <a:rPr lang="en-US" sz="2200" dirty="0"/>
              <a:t>The nitrogen-containing </a:t>
            </a:r>
            <a:r>
              <a:rPr lang="en-US" sz="2200" b="1" dirty="0"/>
              <a:t>bases</a:t>
            </a:r>
            <a:r>
              <a:rPr lang="en-US" sz="2200" dirty="0"/>
              <a:t> in nucleic acids are derivatives of pyrimidine or purine.</a:t>
            </a:r>
            <a:endParaRPr lang="en-IN" sz="2200" dirty="0"/>
          </a:p>
        </p:txBody>
      </p:sp>
      <p:pic>
        <p:nvPicPr>
          <p:cNvPr id="15" name="Content Placeholder 14" descr="Pyrimidine is a hexagonal ring with 3 double bonds. For long description in Notes pane, press F6.">
            <a:extLst>
              <a:ext uri="{FF2B5EF4-FFF2-40B4-BE49-F238E27FC236}">
                <a16:creationId xmlns:a16="http://schemas.microsoft.com/office/drawing/2014/main" id="{34E4A25D-94AC-4BEA-8FC1-AFBCD749D776}"/>
              </a:ext>
            </a:extLst>
          </p:cNvPr>
          <p:cNvPicPr>
            <a:picLocks noGrp="1" noChangeAspect="1"/>
          </p:cNvPicPr>
          <p:nvPr>
            <p:ph sz="quarter" idx="14"/>
          </p:nvPr>
        </p:nvPicPr>
        <p:blipFill>
          <a:blip r:embed="rId3"/>
          <a:stretch>
            <a:fillRect/>
          </a:stretch>
        </p:blipFill>
        <p:spPr>
          <a:xfrm>
            <a:off x="3070038" y="2575755"/>
            <a:ext cx="3003925" cy="1585097"/>
          </a:xfrm>
          <a:prstGeom prst="rect">
            <a:avLst/>
          </a:prstGeom>
        </p:spPr>
      </p:pic>
      <p:sp>
        <p:nvSpPr>
          <p:cNvPr id="7" name="Content Placeholder 6"/>
          <p:cNvSpPr>
            <a:spLocks noGrp="1"/>
          </p:cNvSpPr>
          <p:nvPr>
            <p:ph sz="quarter" idx="15"/>
          </p:nvPr>
        </p:nvSpPr>
        <p:spPr>
          <a:xfrm>
            <a:off x="457200" y="4299482"/>
            <a:ext cx="8033657" cy="1970688"/>
          </a:xfrm>
        </p:spPr>
        <p:txBody>
          <a:bodyPr/>
          <a:lstStyle/>
          <a:p>
            <a:r>
              <a:rPr lang="en-US" sz="2200" dirty="0"/>
              <a:t>In D</a:t>
            </a:r>
            <a:r>
              <a:rPr lang="en-US" sz="100" dirty="0"/>
              <a:t> </a:t>
            </a:r>
            <a:r>
              <a:rPr lang="en-US" sz="2200" dirty="0"/>
              <a:t>N</a:t>
            </a:r>
            <a:r>
              <a:rPr lang="en-US" sz="100" dirty="0"/>
              <a:t> </a:t>
            </a:r>
            <a:r>
              <a:rPr lang="en-US" sz="2200" dirty="0"/>
              <a:t>A, the purine bases with double rings are adenine (A) and guanine (G), and the pyrimidine bases with single rings are cytosine (C) and thymine (T).</a:t>
            </a:r>
          </a:p>
          <a:p>
            <a:r>
              <a:rPr lang="en-US" sz="2200" dirty="0"/>
              <a:t>R</a:t>
            </a:r>
            <a:r>
              <a:rPr lang="en-US" sz="100" dirty="0"/>
              <a:t> </a:t>
            </a:r>
            <a:r>
              <a:rPr lang="en-US" sz="2200" dirty="0"/>
              <a:t>N</a:t>
            </a:r>
            <a:r>
              <a:rPr lang="en-US" sz="100" dirty="0"/>
              <a:t> </a:t>
            </a:r>
            <a:r>
              <a:rPr lang="en-US" sz="2200" dirty="0"/>
              <a:t>A has the same bases, except thymine (5-methyluracil) is replaced by uracil (U).</a:t>
            </a:r>
            <a:endParaRPr lang="en-IN" sz="2200" dirty="0"/>
          </a:p>
        </p:txBody>
      </p:sp>
    </p:spTree>
    <p:extLst>
      <p:ext uri="{BB962C8B-B14F-4D97-AF65-F5344CB8AC3E}">
        <p14:creationId xmlns:p14="http://schemas.microsoft.com/office/powerpoint/2010/main" val="2538289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2</a:t>
            </a:r>
          </a:p>
        </p:txBody>
      </p:sp>
      <p:sp>
        <p:nvSpPr>
          <p:cNvPr id="3" name="Content Placeholder 2"/>
          <p:cNvSpPr>
            <a:spLocks noGrp="1"/>
          </p:cNvSpPr>
          <p:nvPr>
            <p:ph sz="quarter" idx="13"/>
          </p:nvPr>
        </p:nvSpPr>
        <p:spPr>
          <a:xfrm>
            <a:off x="457200" y="1556327"/>
            <a:ext cx="8229600" cy="854364"/>
          </a:xfrm>
        </p:spPr>
        <p:txBody>
          <a:bodyPr/>
          <a:lstStyle/>
          <a:p>
            <a:pPr marL="432" indent="0">
              <a:buNone/>
            </a:pPr>
            <a:r>
              <a:rPr lang="en-US" dirty="0"/>
              <a:t>How many hydrogen bonds link each of the following base pairs?</a:t>
            </a:r>
            <a:endParaRPr lang="en-IN" dirty="0"/>
          </a:p>
        </p:txBody>
      </p:sp>
      <p:sp>
        <p:nvSpPr>
          <p:cNvPr id="4" name="Content Placeholder 3"/>
          <p:cNvSpPr>
            <a:spLocks noGrp="1"/>
          </p:cNvSpPr>
          <p:nvPr>
            <p:ph sz="quarter" idx="14"/>
          </p:nvPr>
        </p:nvSpPr>
        <p:spPr>
          <a:xfrm>
            <a:off x="457200" y="2555875"/>
            <a:ext cx="492826" cy="444500"/>
          </a:xfrm>
        </p:spPr>
        <p:txBody>
          <a:bodyPr/>
          <a:lstStyle/>
          <a:p>
            <a:pPr marL="432" indent="0">
              <a:buNone/>
            </a:pPr>
            <a:r>
              <a:rPr lang="en-IN" b="1" dirty="0">
                <a:solidFill>
                  <a:srgbClr val="007FA3"/>
                </a:solidFill>
              </a:rPr>
              <a:t>A.</a:t>
            </a:r>
          </a:p>
        </p:txBody>
      </p:sp>
      <p:graphicFrame>
        <p:nvGraphicFramePr>
          <p:cNvPr id="13" name="Object 12" descr="A, single bond, T.">
            <a:extLst>
              <a:ext uri="{FF2B5EF4-FFF2-40B4-BE49-F238E27FC236}">
                <a16:creationId xmlns:a16="http://schemas.microsoft.com/office/drawing/2014/main" id="{20E20999-E17D-45E5-B1D8-2753F38B07DD}"/>
              </a:ext>
            </a:extLst>
          </p:cNvPr>
          <p:cNvGraphicFramePr>
            <a:graphicFrameLocks noChangeAspect="1"/>
          </p:cNvGraphicFramePr>
          <p:nvPr>
            <p:extLst/>
          </p:nvPr>
        </p:nvGraphicFramePr>
        <p:xfrm>
          <a:off x="1050338" y="2603375"/>
          <a:ext cx="914400" cy="279400"/>
        </p:xfrm>
        <a:graphic>
          <a:graphicData uri="http://schemas.openxmlformats.org/presentationml/2006/ole">
            <mc:AlternateContent xmlns:mc="http://schemas.openxmlformats.org/markup-compatibility/2006">
              <mc:Choice xmlns:v="urn:schemas-microsoft-com:vml" Requires="v">
                <p:oleObj spid="_x0000_s15370" name="Equation" r:id="rId3" imgW="914400" imgH="279360" progId="Equation.DSMT4">
                  <p:embed/>
                </p:oleObj>
              </mc:Choice>
              <mc:Fallback>
                <p:oleObj name="Equation" r:id="rId3" imgW="914400" imgH="279360" progId="Equation.DSMT4">
                  <p:embed/>
                  <p:pic>
                    <p:nvPicPr>
                      <p:cNvPr id="13" name="Object 12" descr="A, single bond, T.">
                        <a:extLst>
                          <a:ext uri="{FF2B5EF4-FFF2-40B4-BE49-F238E27FC236}">
                            <a16:creationId xmlns:a16="http://schemas.microsoft.com/office/drawing/2014/main" id="{20E20999-E17D-45E5-B1D8-2753F38B07DD}"/>
                          </a:ext>
                        </a:extLst>
                      </p:cNvPr>
                      <p:cNvPicPr/>
                      <p:nvPr/>
                    </p:nvPicPr>
                    <p:blipFill>
                      <a:blip r:embed="rId4"/>
                      <a:stretch>
                        <a:fillRect/>
                      </a:stretch>
                    </p:blipFill>
                    <p:spPr>
                      <a:xfrm>
                        <a:off x="1050338" y="2603375"/>
                        <a:ext cx="914400" cy="279400"/>
                      </a:xfrm>
                      <a:prstGeom prst="rect">
                        <a:avLst/>
                      </a:prstGeom>
                    </p:spPr>
                  </p:pic>
                </p:oleObj>
              </mc:Fallback>
            </mc:AlternateContent>
          </a:graphicData>
        </a:graphic>
      </p:graphicFrame>
      <p:sp>
        <p:nvSpPr>
          <p:cNvPr id="6" name="Content Placeholder 5"/>
          <p:cNvSpPr>
            <a:spLocks noGrp="1"/>
          </p:cNvSpPr>
          <p:nvPr>
            <p:ph sz="quarter" idx="16"/>
          </p:nvPr>
        </p:nvSpPr>
        <p:spPr>
          <a:xfrm>
            <a:off x="457201" y="3193059"/>
            <a:ext cx="492825" cy="405164"/>
          </a:xfrm>
        </p:spPr>
        <p:txBody>
          <a:bodyPr/>
          <a:lstStyle/>
          <a:p>
            <a:pPr marL="432" indent="0">
              <a:buNone/>
            </a:pPr>
            <a:r>
              <a:rPr lang="en-IN" b="1" dirty="0">
                <a:solidFill>
                  <a:srgbClr val="007FA3"/>
                </a:solidFill>
              </a:rPr>
              <a:t>B.</a:t>
            </a:r>
          </a:p>
        </p:txBody>
      </p:sp>
      <p:graphicFrame>
        <p:nvGraphicFramePr>
          <p:cNvPr id="14" name="Object 13" descr="G, single bond, C.">
            <a:extLst>
              <a:ext uri="{FF2B5EF4-FFF2-40B4-BE49-F238E27FC236}">
                <a16:creationId xmlns:a16="http://schemas.microsoft.com/office/drawing/2014/main" id="{08C61306-05CB-488D-8F74-ECC22CD8C0C8}"/>
              </a:ext>
            </a:extLst>
          </p:cNvPr>
          <p:cNvGraphicFramePr>
            <a:graphicFrameLocks noChangeAspect="1"/>
          </p:cNvGraphicFramePr>
          <p:nvPr>
            <p:extLst/>
          </p:nvPr>
        </p:nvGraphicFramePr>
        <p:xfrm>
          <a:off x="1050338" y="3249591"/>
          <a:ext cx="939800" cy="292100"/>
        </p:xfrm>
        <a:graphic>
          <a:graphicData uri="http://schemas.openxmlformats.org/presentationml/2006/ole">
            <mc:AlternateContent xmlns:mc="http://schemas.openxmlformats.org/markup-compatibility/2006">
              <mc:Choice xmlns:v="urn:schemas-microsoft-com:vml" Requires="v">
                <p:oleObj spid="_x0000_s15371" name="Equation" r:id="rId5" imgW="939600" imgH="291960" progId="Equation.DSMT4">
                  <p:embed/>
                </p:oleObj>
              </mc:Choice>
              <mc:Fallback>
                <p:oleObj name="Equation" r:id="rId5" imgW="939600" imgH="291960" progId="Equation.DSMT4">
                  <p:embed/>
                  <p:pic>
                    <p:nvPicPr>
                      <p:cNvPr id="14" name="Object 13" descr="G, single bond, C.">
                        <a:extLst>
                          <a:ext uri="{FF2B5EF4-FFF2-40B4-BE49-F238E27FC236}">
                            <a16:creationId xmlns:a16="http://schemas.microsoft.com/office/drawing/2014/main" id="{08C61306-05CB-488D-8F74-ECC22CD8C0C8}"/>
                          </a:ext>
                        </a:extLst>
                      </p:cNvPr>
                      <p:cNvPicPr/>
                      <p:nvPr/>
                    </p:nvPicPr>
                    <p:blipFill>
                      <a:blip r:embed="rId6"/>
                      <a:stretch>
                        <a:fillRect/>
                      </a:stretch>
                    </p:blipFill>
                    <p:spPr>
                      <a:xfrm>
                        <a:off x="1050338" y="3249591"/>
                        <a:ext cx="939800" cy="292100"/>
                      </a:xfrm>
                      <a:prstGeom prst="rect">
                        <a:avLst/>
                      </a:prstGeom>
                    </p:spPr>
                  </p:pic>
                </p:oleObj>
              </mc:Fallback>
            </mc:AlternateContent>
          </a:graphicData>
        </a:graphic>
      </p:graphicFrame>
    </p:spTree>
    <p:extLst>
      <p:ext uri="{BB962C8B-B14F-4D97-AF65-F5344CB8AC3E}">
        <p14:creationId xmlns:p14="http://schemas.microsoft.com/office/powerpoint/2010/main" val="2485392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2</a:t>
            </a:r>
          </a:p>
        </p:txBody>
      </p:sp>
      <p:sp>
        <p:nvSpPr>
          <p:cNvPr id="3" name="Content Placeholder 2"/>
          <p:cNvSpPr>
            <a:spLocks noGrp="1"/>
          </p:cNvSpPr>
          <p:nvPr>
            <p:ph sz="quarter" idx="13"/>
          </p:nvPr>
        </p:nvSpPr>
        <p:spPr>
          <a:xfrm>
            <a:off x="457200" y="1556327"/>
            <a:ext cx="8229600" cy="854364"/>
          </a:xfrm>
        </p:spPr>
        <p:txBody>
          <a:bodyPr/>
          <a:lstStyle/>
          <a:p>
            <a:pPr marL="432" indent="0">
              <a:buNone/>
            </a:pPr>
            <a:r>
              <a:rPr lang="en-US" dirty="0"/>
              <a:t>How many hydrogen bonds link each of the following base pairs?</a:t>
            </a:r>
            <a:endParaRPr lang="en-IN" dirty="0"/>
          </a:p>
        </p:txBody>
      </p:sp>
      <p:sp>
        <p:nvSpPr>
          <p:cNvPr id="4" name="Content Placeholder 3"/>
          <p:cNvSpPr>
            <a:spLocks noGrp="1"/>
          </p:cNvSpPr>
          <p:nvPr>
            <p:ph sz="quarter" idx="14"/>
          </p:nvPr>
        </p:nvSpPr>
        <p:spPr>
          <a:xfrm>
            <a:off x="457200" y="2555875"/>
            <a:ext cx="492826" cy="444500"/>
          </a:xfrm>
        </p:spPr>
        <p:txBody>
          <a:bodyPr/>
          <a:lstStyle/>
          <a:p>
            <a:pPr marL="432" indent="0">
              <a:buNone/>
            </a:pPr>
            <a:r>
              <a:rPr lang="en-IN" b="1" dirty="0">
                <a:solidFill>
                  <a:srgbClr val="007FA3"/>
                </a:solidFill>
              </a:rPr>
              <a:t>A.</a:t>
            </a:r>
          </a:p>
        </p:txBody>
      </p:sp>
      <p:graphicFrame>
        <p:nvGraphicFramePr>
          <p:cNvPr id="13" name="Object 12" descr="A, single bond, T.">
            <a:extLst>
              <a:ext uri="{FF2B5EF4-FFF2-40B4-BE49-F238E27FC236}">
                <a16:creationId xmlns:a16="http://schemas.microsoft.com/office/drawing/2014/main" id="{20E20999-E17D-45E5-B1D8-2753F38B07DD}"/>
              </a:ext>
            </a:extLst>
          </p:cNvPr>
          <p:cNvGraphicFramePr>
            <a:graphicFrameLocks noChangeAspect="1"/>
          </p:cNvGraphicFramePr>
          <p:nvPr/>
        </p:nvGraphicFramePr>
        <p:xfrm>
          <a:off x="1050338" y="2603375"/>
          <a:ext cx="914400" cy="279400"/>
        </p:xfrm>
        <a:graphic>
          <a:graphicData uri="http://schemas.openxmlformats.org/presentationml/2006/ole">
            <mc:AlternateContent xmlns:mc="http://schemas.openxmlformats.org/markup-compatibility/2006">
              <mc:Choice xmlns:v="urn:schemas-microsoft-com:vml" Requires="v">
                <p:oleObj spid="_x0000_s16394" name="Equation" r:id="rId3" imgW="914400" imgH="279360" progId="Equation.DSMT4">
                  <p:embed/>
                </p:oleObj>
              </mc:Choice>
              <mc:Fallback>
                <p:oleObj name="Equation" r:id="rId3" imgW="914400" imgH="279360" progId="Equation.DSMT4">
                  <p:embed/>
                  <p:pic>
                    <p:nvPicPr>
                      <p:cNvPr id="13" name="Object 12" descr="A, single bond, T.">
                        <a:extLst>
                          <a:ext uri="{FF2B5EF4-FFF2-40B4-BE49-F238E27FC236}">
                            <a16:creationId xmlns:a16="http://schemas.microsoft.com/office/drawing/2014/main" id="{20E20999-E17D-45E5-B1D8-2753F38B07DD}"/>
                          </a:ext>
                        </a:extLst>
                      </p:cNvPr>
                      <p:cNvPicPr/>
                      <p:nvPr/>
                    </p:nvPicPr>
                    <p:blipFill>
                      <a:blip r:embed="rId4"/>
                      <a:stretch>
                        <a:fillRect/>
                      </a:stretch>
                    </p:blipFill>
                    <p:spPr>
                      <a:xfrm>
                        <a:off x="1050338" y="2603375"/>
                        <a:ext cx="914400" cy="279400"/>
                      </a:xfrm>
                      <a:prstGeom prst="rect">
                        <a:avLst/>
                      </a:prstGeom>
                    </p:spPr>
                  </p:pic>
                </p:oleObj>
              </mc:Fallback>
            </mc:AlternateContent>
          </a:graphicData>
        </a:graphic>
      </p:graphicFrame>
      <p:sp>
        <p:nvSpPr>
          <p:cNvPr id="5" name="Content Placeholder 4"/>
          <p:cNvSpPr>
            <a:spLocks noGrp="1"/>
          </p:cNvSpPr>
          <p:nvPr>
            <p:ph sz="quarter" idx="15"/>
          </p:nvPr>
        </p:nvSpPr>
        <p:spPr>
          <a:xfrm>
            <a:off x="2065051" y="2555875"/>
            <a:ext cx="5855792" cy="444500"/>
          </a:xfrm>
        </p:spPr>
        <p:txBody>
          <a:bodyPr/>
          <a:lstStyle/>
          <a:p>
            <a:pPr marL="0" indent="0">
              <a:buNone/>
            </a:pPr>
            <a:r>
              <a:rPr lang="en-US" dirty="0"/>
              <a:t>bases are linked by two hydrogen bonds.</a:t>
            </a:r>
            <a:endParaRPr lang="en-IN" dirty="0"/>
          </a:p>
        </p:txBody>
      </p:sp>
      <p:sp>
        <p:nvSpPr>
          <p:cNvPr id="6" name="Content Placeholder 5"/>
          <p:cNvSpPr>
            <a:spLocks noGrp="1"/>
          </p:cNvSpPr>
          <p:nvPr>
            <p:ph sz="quarter" idx="16"/>
          </p:nvPr>
        </p:nvSpPr>
        <p:spPr>
          <a:xfrm>
            <a:off x="457201" y="3193059"/>
            <a:ext cx="492825" cy="405164"/>
          </a:xfrm>
        </p:spPr>
        <p:txBody>
          <a:bodyPr/>
          <a:lstStyle/>
          <a:p>
            <a:pPr marL="432" indent="0">
              <a:buNone/>
            </a:pPr>
            <a:r>
              <a:rPr lang="en-IN" b="1" dirty="0">
                <a:solidFill>
                  <a:srgbClr val="007FA3"/>
                </a:solidFill>
              </a:rPr>
              <a:t>B.</a:t>
            </a:r>
          </a:p>
        </p:txBody>
      </p:sp>
      <p:graphicFrame>
        <p:nvGraphicFramePr>
          <p:cNvPr id="14" name="Object 13" descr="G, single bond, C.">
            <a:extLst>
              <a:ext uri="{FF2B5EF4-FFF2-40B4-BE49-F238E27FC236}">
                <a16:creationId xmlns:a16="http://schemas.microsoft.com/office/drawing/2014/main" id="{08C61306-05CB-488D-8F74-ECC22CD8C0C8}"/>
              </a:ext>
            </a:extLst>
          </p:cNvPr>
          <p:cNvGraphicFramePr>
            <a:graphicFrameLocks noChangeAspect="1"/>
          </p:cNvGraphicFramePr>
          <p:nvPr/>
        </p:nvGraphicFramePr>
        <p:xfrm>
          <a:off x="1050338" y="3249591"/>
          <a:ext cx="939800" cy="292100"/>
        </p:xfrm>
        <a:graphic>
          <a:graphicData uri="http://schemas.openxmlformats.org/presentationml/2006/ole">
            <mc:AlternateContent xmlns:mc="http://schemas.openxmlformats.org/markup-compatibility/2006">
              <mc:Choice xmlns:v="urn:schemas-microsoft-com:vml" Requires="v">
                <p:oleObj spid="_x0000_s16395" name="Equation" r:id="rId5" imgW="939600" imgH="291960" progId="Equation.DSMT4">
                  <p:embed/>
                </p:oleObj>
              </mc:Choice>
              <mc:Fallback>
                <p:oleObj name="Equation" r:id="rId5" imgW="939600" imgH="291960" progId="Equation.DSMT4">
                  <p:embed/>
                  <p:pic>
                    <p:nvPicPr>
                      <p:cNvPr id="14" name="Object 13" descr="G, single bond, C.">
                        <a:extLst>
                          <a:ext uri="{FF2B5EF4-FFF2-40B4-BE49-F238E27FC236}">
                            <a16:creationId xmlns:a16="http://schemas.microsoft.com/office/drawing/2014/main" id="{08C61306-05CB-488D-8F74-ECC22CD8C0C8}"/>
                          </a:ext>
                        </a:extLst>
                      </p:cNvPr>
                      <p:cNvPicPr/>
                      <p:nvPr/>
                    </p:nvPicPr>
                    <p:blipFill>
                      <a:blip r:embed="rId6"/>
                      <a:stretch>
                        <a:fillRect/>
                      </a:stretch>
                    </p:blipFill>
                    <p:spPr>
                      <a:xfrm>
                        <a:off x="1050338" y="3249591"/>
                        <a:ext cx="939800" cy="292100"/>
                      </a:xfrm>
                      <a:prstGeom prst="rect">
                        <a:avLst/>
                      </a:prstGeom>
                    </p:spPr>
                  </p:pic>
                </p:oleObj>
              </mc:Fallback>
            </mc:AlternateContent>
          </a:graphicData>
        </a:graphic>
      </p:graphicFrame>
      <p:sp>
        <p:nvSpPr>
          <p:cNvPr id="7" name="Content Placeholder 6"/>
          <p:cNvSpPr>
            <a:spLocks noGrp="1"/>
          </p:cNvSpPr>
          <p:nvPr>
            <p:ph sz="quarter" idx="17"/>
          </p:nvPr>
        </p:nvSpPr>
        <p:spPr>
          <a:xfrm>
            <a:off x="2090450" y="3193059"/>
            <a:ext cx="6008521" cy="417040"/>
          </a:xfrm>
        </p:spPr>
        <p:txBody>
          <a:bodyPr/>
          <a:lstStyle/>
          <a:p>
            <a:pPr marL="432" indent="0">
              <a:buNone/>
            </a:pPr>
            <a:r>
              <a:rPr lang="en-US" dirty="0"/>
              <a:t>bases are linked by three hydrogen bonds.</a:t>
            </a:r>
            <a:endParaRPr lang="en-IN" dirty="0"/>
          </a:p>
        </p:txBody>
      </p:sp>
    </p:spTree>
    <p:extLst>
      <p:ext uri="{BB962C8B-B14F-4D97-AF65-F5344CB8AC3E}">
        <p14:creationId xmlns:p14="http://schemas.microsoft.com/office/powerpoint/2010/main" val="1464425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17.4 R</a:t>
            </a:r>
            <a:r>
              <a:rPr lang="en-US" sz="200" dirty="0"/>
              <a:t> </a:t>
            </a:r>
            <a:r>
              <a:rPr lang="en-US" dirty="0"/>
              <a:t>N</a:t>
            </a:r>
            <a:r>
              <a:rPr lang="en-US" sz="200" dirty="0"/>
              <a:t> </a:t>
            </a:r>
            <a:r>
              <a:rPr lang="en-US" dirty="0"/>
              <a:t>A and Transcription</a:t>
            </a:r>
            <a:endParaRPr lang="en-IN" dirty="0"/>
          </a:p>
        </p:txBody>
      </p:sp>
      <p:sp>
        <p:nvSpPr>
          <p:cNvPr id="6" name="Content Placeholder 5"/>
          <p:cNvSpPr>
            <a:spLocks noGrp="1"/>
          </p:cNvSpPr>
          <p:nvPr>
            <p:ph sz="quarter" idx="13"/>
          </p:nvPr>
        </p:nvSpPr>
        <p:spPr>
          <a:xfrm>
            <a:off x="457200" y="1556327"/>
            <a:ext cx="4316681" cy="2991922"/>
          </a:xfrm>
        </p:spPr>
        <p:txBody>
          <a:bodyPr/>
          <a:lstStyle/>
          <a:p>
            <a:pPr marL="432" indent="0">
              <a:buNone/>
            </a:pPr>
            <a:r>
              <a:rPr lang="en-US" dirty="0"/>
              <a:t>A typical t</a:t>
            </a:r>
            <a:r>
              <a:rPr lang="en-US" sz="100" dirty="0"/>
              <a:t> </a:t>
            </a:r>
            <a:r>
              <a:rPr lang="en-US" dirty="0"/>
              <a:t>R</a:t>
            </a:r>
            <a:r>
              <a:rPr lang="en-US" sz="100" dirty="0"/>
              <a:t> </a:t>
            </a:r>
            <a:r>
              <a:rPr lang="en-US" dirty="0"/>
              <a:t>N</a:t>
            </a:r>
            <a:r>
              <a:rPr lang="en-US" sz="100" dirty="0"/>
              <a:t> </a:t>
            </a:r>
            <a:r>
              <a:rPr lang="en-US" dirty="0"/>
              <a:t>A molecule has a cloverleaf shape when hydrogen bonds form between complementary bases within the t</a:t>
            </a:r>
            <a:r>
              <a:rPr lang="en-US" sz="100" dirty="0"/>
              <a:t> </a:t>
            </a:r>
            <a:r>
              <a:rPr lang="en-US" dirty="0"/>
              <a:t>R</a:t>
            </a:r>
            <a:r>
              <a:rPr lang="en-US" sz="100" dirty="0"/>
              <a:t> </a:t>
            </a:r>
            <a:r>
              <a:rPr lang="en-US" dirty="0"/>
              <a:t>N</a:t>
            </a:r>
            <a:r>
              <a:rPr lang="en-US" sz="100" dirty="0"/>
              <a:t> </a:t>
            </a:r>
            <a:r>
              <a:rPr lang="en-US" dirty="0"/>
              <a:t>A. The acceptor stem attaches to an amino acid and its anticodon bonds with a codon on m</a:t>
            </a:r>
            <a:r>
              <a:rPr lang="en-US" sz="100" dirty="0"/>
              <a:t> </a:t>
            </a:r>
            <a:r>
              <a:rPr lang="en-US" dirty="0"/>
              <a:t>R</a:t>
            </a:r>
            <a:r>
              <a:rPr lang="en-US" sz="100" dirty="0"/>
              <a:t> </a:t>
            </a:r>
            <a:r>
              <a:rPr lang="en-US" dirty="0"/>
              <a:t>N</a:t>
            </a:r>
            <a:r>
              <a:rPr lang="en-US" sz="100" dirty="0"/>
              <a:t> </a:t>
            </a:r>
            <a:r>
              <a:rPr lang="en-US" dirty="0"/>
              <a:t>A.</a:t>
            </a:r>
          </a:p>
        </p:txBody>
      </p:sp>
      <p:pic>
        <p:nvPicPr>
          <p:cNvPr id="16" name="Content Placeholder 15" descr="Parts are as follows. For long description in Notes pane, press F6.">
            <a:extLst>
              <a:ext uri="{FF2B5EF4-FFF2-40B4-BE49-F238E27FC236}">
                <a16:creationId xmlns:a16="http://schemas.microsoft.com/office/drawing/2014/main" id="{11BE8355-5B4B-4332-A026-99DD9B2BA098}"/>
              </a:ext>
            </a:extLst>
          </p:cNvPr>
          <p:cNvPicPr>
            <a:picLocks noGrp="1" noChangeAspect="1"/>
          </p:cNvPicPr>
          <p:nvPr>
            <p:ph sz="quarter" idx="14"/>
          </p:nvPr>
        </p:nvPicPr>
        <p:blipFill>
          <a:blip r:embed="rId3"/>
          <a:stretch>
            <a:fillRect/>
          </a:stretch>
        </p:blipFill>
        <p:spPr>
          <a:xfrm>
            <a:off x="4969503" y="1557338"/>
            <a:ext cx="3940875" cy="2775181"/>
          </a:xfrm>
          <a:prstGeom prst="rect">
            <a:avLst/>
          </a:prstGeom>
        </p:spPr>
      </p:pic>
      <p:sp>
        <p:nvSpPr>
          <p:cNvPr id="8" name="Content Placeholder 7"/>
          <p:cNvSpPr>
            <a:spLocks noGrp="1"/>
          </p:cNvSpPr>
          <p:nvPr>
            <p:ph sz="quarter" idx="15"/>
          </p:nvPr>
        </p:nvSpPr>
        <p:spPr>
          <a:xfrm>
            <a:off x="457200" y="4999511"/>
            <a:ext cx="8232775" cy="831273"/>
          </a:xfrm>
        </p:spPr>
        <p:txBody>
          <a:bodyPr/>
          <a:lstStyle/>
          <a:p>
            <a:pPr marL="432" indent="0">
              <a:buNone/>
            </a:pPr>
            <a:r>
              <a:rPr lang="en-US" b="1" dirty="0"/>
              <a:t>Learning Goal</a:t>
            </a:r>
            <a:r>
              <a:rPr lang="en-US" dirty="0"/>
              <a:t> Identify the different types of R</a:t>
            </a:r>
            <a:r>
              <a:rPr lang="en-US" sz="100" dirty="0"/>
              <a:t> </a:t>
            </a:r>
            <a:r>
              <a:rPr lang="en-US" dirty="0"/>
              <a:t>N</a:t>
            </a:r>
            <a:r>
              <a:rPr lang="en-US" sz="100" dirty="0"/>
              <a:t> </a:t>
            </a:r>
            <a:r>
              <a:rPr lang="en-US" dirty="0"/>
              <a:t>A; describe the synthesis of m</a:t>
            </a:r>
            <a:r>
              <a:rPr lang="en-US" sz="100" dirty="0"/>
              <a:t> </a:t>
            </a:r>
            <a:r>
              <a:rPr lang="en-US" dirty="0"/>
              <a:t>R</a:t>
            </a:r>
            <a:r>
              <a:rPr lang="en-US" sz="100" dirty="0"/>
              <a:t> </a:t>
            </a:r>
            <a:r>
              <a:rPr lang="en-US" dirty="0"/>
              <a:t>N</a:t>
            </a:r>
            <a:r>
              <a:rPr lang="en-US" sz="100" dirty="0"/>
              <a:t> </a:t>
            </a:r>
            <a:r>
              <a:rPr lang="en-US" dirty="0"/>
              <a:t>A.</a:t>
            </a:r>
          </a:p>
        </p:txBody>
      </p:sp>
    </p:spTree>
    <p:extLst>
      <p:ext uri="{BB962C8B-B14F-4D97-AF65-F5344CB8AC3E}">
        <p14:creationId xmlns:p14="http://schemas.microsoft.com/office/powerpoint/2010/main" val="1826379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7211-EDB4-42FD-9876-6F38139F8EF2}"/>
              </a:ext>
            </a:extLst>
          </p:cNvPr>
          <p:cNvSpPr>
            <a:spLocks noGrp="1"/>
          </p:cNvSpPr>
          <p:nvPr>
            <p:ph type="title"/>
          </p:nvPr>
        </p:nvSpPr>
        <p:spPr/>
        <p:txBody>
          <a:bodyPr/>
          <a:lstStyle/>
          <a:p>
            <a:r>
              <a:rPr lang="en-US" dirty="0"/>
              <a:t>R</a:t>
            </a:r>
            <a:r>
              <a:rPr lang="en-US" sz="100" dirty="0"/>
              <a:t> </a:t>
            </a:r>
            <a:r>
              <a:rPr lang="en-US" dirty="0"/>
              <a:t>N</a:t>
            </a:r>
            <a:r>
              <a:rPr lang="en-US" sz="100" dirty="0"/>
              <a:t> </a:t>
            </a:r>
            <a:r>
              <a:rPr lang="en-US" dirty="0"/>
              <a:t>A and the Genetic Code</a:t>
            </a:r>
            <a:endParaRPr lang="en-IN" dirty="0"/>
          </a:p>
        </p:txBody>
      </p:sp>
      <p:sp>
        <p:nvSpPr>
          <p:cNvPr id="3" name="Content Placeholder 2">
            <a:extLst>
              <a:ext uri="{FF2B5EF4-FFF2-40B4-BE49-F238E27FC236}">
                <a16:creationId xmlns:a16="http://schemas.microsoft.com/office/drawing/2014/main" id="{68E55380-6A9A-45E5-9BEB-761D8974137D}"/>
              </a:ext>
            </a:extLst>
          </p:cNvPr>
          <p:cNvSpPr>
            <a:spLocks noGrp="1"/>
          </p:cNvSpPr>
          <p:nvPr>
            <p:ph sz="quarter" idx="13"/>
          </p:nvPr>
        </p:nvSpPr>
        <p:spPr>
          <a:xfrm>
            <a:off x="457199" y="1556326"/>
            <a:ext cx="8229601" cy="4344142"/>
          </a:xfrm>
        </p:spPr>
        <p:txBody>
          <a:bodyPr/>
          <a:lstStyle/>
          <a:p>
            <a:pPr marL="432" indent="0">
              <a:buNone/>
            </a:pPr>
            <a:r>
              <a:rPr lang="en-US" sz="2200" b="1" dirty="0"/>
              <a:t>R</a:t>
            </a:r>
            <a:r>
              <a:rPr lang="en-US" sz="100" b="1" dirty="0"/>
              <a:t> </a:t>
            </a:r>
            <a:r>
              <a:rPr lang="en-US" sz="2200" b="1" dirty="0"/>
              <a:t>N</a:t>
            </a:r>
            <a:r>
              <a:rPr lang="en-US" sz="100" b="1" dirty="0"/>
              <a:t> </a:t>
            </a:r>
            <a:r>
              <a:rPr lang="en-US" sz="2200" b="1" dirty="0"/>
              <a:t>A</a:t>
            </a:r>
          </a:p>
          <a:p>
            <a:r>
              <a:rPr lang="en-US" sz="2200" dirty="0"/>
              <a:t>makes up most of the nucleic acid found in the cell</a:t>
            </a:r>
          </a:p>
          <a:p>
            <a:r>
              <a:rPr lang="en-US" sz="2200" dirty="0"/>
              <a:t>transmits the genetic information needed for cell operation</a:t>
            </a:r>
          </a:p>
          <a:p>
            <a:r>
              <a:rPr lang="en-US" sz="2200" dirty="0"/>
              <a:t>molecules are polymers of nucleotides and differ from D</a:t>
            </a:r>
            <a:r>
              <a:rPr lang="en-US" sz="100" dirty="0"/>
              <a:t> </a:t>
            </a:r>
            <a:r>
              <a:rPr lang="en-US" sz="2200" dirty="0"/>
              <a:t>N</a:t>
            </a:r>
            <a:r>
              <a:rPr lang="en-US" sz="100" dirty="0"/>
              <a:t> </a:t>
            </a:r>
            <a:r>
              <a:rPr lang="en-US" sz="2200" dirty="0"/>
              <a:t>A molecules in four ways:</a:t>
            </a:r>
          </a:p>
          <a:p>
            <a:pPr marL="741600" lvl="1" indent="-429768">
              <a:buFont typeface="+mj-lt"/>
              <a:buAutoNum type="arabicPeriod"/>
            </a:pPr>
            <a:r>
              <a:rPr lang="en-US" sz="2200" dirty="0"/>
              <a:t>The sugar in R</a:t>
            </a:r>
            <a:r>
              <a:rPr lang="en-US" sz="100" dirty="0"/>
              <a:t> </a:t>
            </a:r>
            <a:r>
              <a:rPr lang="en-US" sz="2200" dirty="0"/>
              <a:t>N</a:t>
            </a:r>
            <a:r>
              <a:rPr lang="en-US" sz="100" dirty="0"/>
              <a:t> </a:t>
            </a:r>
            <a:r>
              <a:rPr lang="en-US" sz="2200" dirty="0"/>
              <a:t>A is ribose rather than the deoxyribose found in D</a:t>
            </a:r>
            <a:r>
              <a:rPr lang="en-US" sz="100" dirty="0"/>
              <a:t> </a:t>
            </a:r>
            <a:r>
              <a:rPr lang="en-US" sz="2200" dirty="0"/>
              <a:t>N</a:t>
            </a:r>
            <a:r>
              <a:rPr lang="en-US" sz="100" dirty="0"/>
              <a:t> </a:t>
            </a:r>
            <a:r>
              <a:rPr lang="en-US" sz="2200" dirty="0"/>
              <a:t>A.</a:t>
            </a:r>
          </a:p>
          <a:p>
            <a:pPr marL="741600" lvl="1" indent="-429768">
              <a:buFont typeface="+mj-lt"/>
              <a:buAutoNum type="arabicPeriod"/>
            </a:pPr>
            <a:r>
              <a:rPr lang="en-US" sz="2200" dirty="0"/>
              <a:t>The base uracil replaces thymine.</a:t>
            </a:r>
          </a:p>
          <a:p>
            <a:pPr marL="741600" lvl="1" indent="-429768">
              <a:buFont typeface="+mj-lt"/>
              <a:buAutoNum type="arabicPeriod"/>
            </a:pPr>
            <a:r>
              <a:rPr lang="en-US" sz="2200" dirty="0"/>
              <a:t>R</a:t>
            </a:r>
            <a:r>
              <a:rPr lang="en-US" sz="100" dirty="0"/>
              <a:t> </a:t>
            </a:r>
            <a:r>
              <a:rPr lang="en-US" sz="2200" dirty="0"/>
              <a:t>N</a:t>
            </a:r>
            <a:r>
              <a:rPr lang="en-US" sz="100" dirty="0"/>
              <a:t> </a:t>
            </a:r>
            <a:r>
              <a:rPr lang="en-US" sz="2200" dirty="0"/>
              <a:t>A molecules are single stranded; not double stranded.</a:t>
            </a:r>
          </a:p>
          <a:p>
            <a:pPr marL="741600" lvl="1" indent="-429768">
              <a:buFont typeface="+mj-lt"/>
              <a:buAutoNum type="arabicPeriod"/>
            </a:pPr>
            <a:r>
              <a:rPr lang="en-US" sz="2200" dirty="0"/>
              <a:t>R</a:t>
            </a:r>
            <a:r>
              <a:rPr lang="en-US" sz="100" dirty="0"/>
              <a:t> </a:t>
            </a:r>
            <a:r>
              <a:rPr lang="en-US" sz="2200" dirty="0"/>
              <a:t>N</a:t>
            </a:r>
            <a:r>
              <a:rPr lang="en-US" sz="100" dirty="0"/>
              <a:t> </a:t>
            </a:r>
            <a:r>
              <a:rPr lang="en-US" sz="2200" dirty="0"/>
              <a:t>A molecules are much smaller than D</a:t>
            </a:r>
            <a:r>
              <a:rPr lang="en-US" sz="100" dirty="0"/>
              <a:t> </a:t>
            </a:r>
            <a:r>
              <a:rPr lang="en-US" sz="2200" dirty="0"/>
              <a:t>N</a:t>
            </a:r>
            <a:r>
              <a:rPr lang="en-US" sz="100" dirty="0"/>
              <a:t> </a:t>
            </a:r>
            <a:r>
              <a:rPr lang="en-US" sz="2200" dirty="0"/>
              <a:t>A molecules.</a:t>
            </a:r>
            <a:endParaRPr lang="en-IN" sz="2200" dirty="0"/>
          </a:p>
        </p:txBody>
      </p:sp>
    </p:spTree>
    <p:extLst>
      <p:ext uri="{BB962C8B-B14F-4D97-AF65-F5344CB8AC3E}">
        <p14:creationId xmlns:p14="http://schemas.microsoft.com/office/powerpoint/2010/main" val="2434953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3560-6045-4C31-BE30-A0B4A76E214A}"/>
              </a:ext>
            </a:extLst>
          </p:cNvPr>
          <p:cNvSpPr>
            <a:spLocks noGrp="1"/>
          </p:cNvSpPr>
          <p:nvPr>
            <p:ph type="title"/>
          </p:nvPr>
        </p:nvSpPr>
        <p:spPr/>
        <p:txBody>
          <a:bodyPr/>
          <a:lstStyle/>
          <a:p>
            <a:r>
              <a:rPr lang="en-IN" dirty="0"/>
              <a:t>Types of R</a:t>
            </a:r>
            <a:r>
              <a:rPr lang="en-IN" sz="100" dirty="0"/>
              <a:t> </a:t>
            </a:r>
            <a:r>
              <a:rPr lang="en-IN" dirty="0"/>
              <a:t>N</a:t>
            </a:r>
            <a:r>
              <a:rPr lang="en-IN" sz="100" dirty="0"/>
              <a:t> </a:t>
            </a:r>
            <a:r>
              <a:rPr lang="en-IN" dirty="0"/>
              <a:t>A</a:t>
            </a:r>
          </a:p>
        </p:txBody>
      </p:sp>
      <p:sp>
        <p:nvSpPr>
          <p:cNvPr id="3" name="Content Placeholder 2">
            <a:extLst>
              <a:ext uri="{FF2B5EF4-FFF2-40B4-BE49-F238E27FC236}">
                <a16:creationId xmlns:a16="http://schemas.microsoft.com/office/drawing/2014/main" id="{4884B70D-B874-4E47-AA7A-C88A79F80898}"/>
              </a:ext>
            </a:extLst>
          </p:cNvPr>
          <p:cNvSpPr>
            <a:spLocks noGrp="1"/>
          </p:cNvSpPr>
          <p:nvPr>
            <p:ph sz="quarter" idx="13"/>
          </p:nvPr>
        </p:nvSpPr>
        <p:spPr>
          <a:xfrm>
            <a:off x="457199" y="1556326"/>
            <a:ext cx="8347587" cy="4467955"/>
          </a:xfrm>
        </p:spPr>
        <p:txBody>
          <a:bodyPr/>
          <a:lstStyle/>
          <a:p>
            <a:pPr marL="432" indent="0">
              <a:buNone/>
            </a:pPr>
            <a:r>
              <a:rPr lang="en-IN" b="1" dirty="0"/>
              <a:t>R</a:t>
            </a:r>
            <a:r>
              <a:rPr lang="en-IN" sz="100" b="1" dirty="0"/>
              <a:t> </a:t>
            </a:r>
            <a:r>
              <a:rPr lang="en-IN" b="1" dirty="0"/>
              <a:t>N</a:t>
            </a:r>
            <a:r>
              <a:rPr lang="en-IN" sz="100" b="1" dirty="0"/>
              <a:t> </a:t>
            </a:r>
            <a:r>
              <a:rPr lang="en-IN" b="1" dirty="0"/>
              <a:t>A</a:t>
            </a:r>
            <a:r>
              <a:rPr lang="en-IN" dirty="0"/>
              <a:t> transmits information from D</a:t>
            </a:r>
            <a:r>
              <a:rPr lang="en-IN" sz="100" dirty="0"/>
              <a:t> </a:t>
            </a:r>
            <a:r>
              <a:rPr lang="en-IN" dirty="0"/>
              <a:t>N</a:t>
            </a:r>
            <a:r>
              <a:rPr lang="en-IN" sz="100" dirty="0"/>
              <a:t> </a:t>
            </a:r>
            <a:r>
              <a:rPr lang="en-IN" dirty="0"/>
              <a:t>A to make proteins and has several types:</a:t>
            </a:r>
          </a:p>
          <a:p>
            <a:r>
              <a:rPr lang="en-IN" b="1" dirty="0"/>
              <a:t>Messenger R</a:t>
            </a:r>
            <a:r>
              <a:rPr lang="en-IN" sz="100" b="1" dirty="0"/>
              <a:t> </a:t>
            </a:r>
            <a:r>
              <a:rPr lang="en-IN" b="1" dirty="0"/>
              <a:t>N</a:t>
            </a:r>
            <a:r>
              <a:rPr lang="en-IN" sz="100" b="1" dirty="0"/>
              <a:t> </a:t>
            </a:r>
            <a:r>
              <a:rPr lang="en-IN" b="1" dirty="0"/>
              <a:t>A</a:t>
            </a:r>
            <a:r>
              <a:rPr lang="en-IN" dirty="0"/>
              <a:t> (m</a:t>
            </a:r>
            <a:r>
              <a:rPr lang="en-IN" sz="100" dirty="0"/>
              <a:t> </a:t>
            </a:r>
            <a:r>
              <a:rPr lang="en-IN" dirty="0"/>
              <a:t>R</a:t>
            </a:r>
            <a:r>
              <a:rPr lang="en-IN" sz="100" dirty="0"/>
              <a:t> </a:t>
            </a:r>
            <a:r>
              <a:rPr lang="en-IN" dirty="0"/>
              <a:t>N</a:t>
            </a:r>
            <a:r>
              <a:rPr lang="en-IN" sz="100" dirty="0"/>
              <a:t> </a:t>
            </a:r>
            <a:r>
              <a:rPr lang="en-IN" dirty="0"/>
              <a:t>A) carries genetic information from D</a:t>
            </a:r>
            <a:r>
              <a:rPr lang="en-IN" sz="100" dirty="0"/>
              <a:t> </a:t>
            </a:r>
            <a:r>
              <a:rPr lang="en-IN" dirty="0"/>
              <a:t>N</a:t>
            </a:r>
            <a:r>
              <a:rPr lang="en-IN" sz="100" dirty="0"/>
              <a:t> </a:t>
            </a:r>
            <a:r>
              <a:rPr lang="en-IN" dirty="0"/>
              <a:t>A in the nucleus to the ribosomes in the cytoplasm.</a:t>
            </a:r>
          </a:p>
          <a:p>
            <a:r>
              <a:rPr lang="en-IN" b="1" dirty="0"/>
              <a:t>Transfer R</a:t>
            </a:r>
            <a:r>
              <a:rPr lang="en-IN" sz="100" b="1" dirty="0"/>
              <a:t> </a:t>
            </a:r>
            <a:r>
              <a:rPr lang="en-IN" b="1" dirty="0"/>
              <a:t>N</a:t>
            </a:r>
            <a:r>
              <a:rPr lang="en-IN" sz="100" b="1" dirty="0"/>
              <a:t> </a:t>
            </a:r>
            <a:r>
              <a:rPr lang="en-IN" b="1" dirty="0"/>
              <a:t>A</a:t>
            </a:r>
            <a:r>
              <a:rPr lang="en-IN" dirty="0"/>
              <a:t> (t</a:t>
            </a:r>
            <a:r>
              <a:rPr lang="en-IN" sz="100" dirty="0"/>
              <a:t> </a:t>
            </a:r>
            <a:r>
              <a:rPr lang="en-IN" dirty="0"/>
              <a:t>R</a:t>
            </a:r>
            <a:r>
              <a:rPr lang="en-IN" sz="100" dirty="0"/>
              <a:t> </a:t>
            </a:r>
            <a:r>
              <a:rPr lang="en-IN" dirty="0"/>
              <a:t>N</a:t>
            </a:r>
            <a:r>
              <a:rPr lang="en-IN" sz="100" dirty="0"/>
              <a:t> </a:t>
            </a:r>
            <a:r>
              <a:rPr lang="en-IN" dirty="0"/>
              <a:t>A) interprets the genetic information in m</a:t>
            </a:r>
            <a:r>
              <a:rPr lang="en-IN" sz="100" dirty="0"/>
              <a:t> </a:t>
            </a:r>
            <a:r>
              <a:rPr lang="en-IN" dirty="0"/>
              <a:t>R</a:t>
            </a:r>
            <a:r>
              <a:rPr lang="en-IN" sz="100" dirty="0"/>
              <a:t> </a:t>
            </a:r>
            <a:r>
              <a:rPr lang="en-IN" dirty="0"/>
              <a:t>N</a:t>
            </a:r>
            <a:r>
              <a:rPr lang="en-IN" sz="100" dirty="0"/>
              <a:t> </a:t>
            </a:r>
            <a:r>
              <a:rPr lang="en-IN" dirty="0"/>
              <a:t>A and brings specific amino acids to the ribosome for protein synthesis.</a:t>
            </a:r>
          </a:p>
          <a:p>
            <a:r>
              <a:rPr lang="en-IN" b="1" dirty="0"/>
              <a:t>Ribosomal R</a:t>
            </a:r>
            <a:r>
              <a:rPr lang="en-IN" sz="100" b="1" dirty="0"/>
              <a:t> </a:t>
            </a:r>
            <a:r>
              <a:rPr lang="en-IN" b="1" dirty="0"/>
              <a:t>N</a:t>
            </a:r>
            <a:r>
              <a:rPr lang="en-IN" sz="100" b="1" dirty="0"/>
              <a:t> </a:t>
            </a:r>
            <a:r>
              <a:rPr lang="en-IN" b="1" dirty="0"/>
              <a:t>A</a:t>
            </a:r>
            <a:r>
              <a:rPr lang="en-IN" dirty="0"/>
              <a:t> (r</a:t>
            </a:r>
            <a:r>
              <a:rPr lang="en-IN" sz="100" dirty="0"/>
              <a:t> </a:t>
            </a:r>
            <a:r>
              <a:rPr lang="en-IN" dirty="0"/>
              <a:t>R</a:t>
            </a:r>
            <a:r>
              <a:rPr lang="en-IN" sz="100" dirty="0"/>
              <a:t> </a:t>
            </a:r>
            <a:r>
              <a:rPr lang="en-IN" dirty="0"/>
              <a:t>N</a:t>
            </a:r>
            <a:r>
              <a:rPr lang="en-IN" sz="100" dirty="0"/>
              <a:t> </a:t>
            </a:r>
            <a:r>
              <a:rPr lang="en-IN" dirty="0"/>
              <a:t>A), the most abundant type of R</a:t>
            </a:r>
            <a:r>
              <a:rPr lang="en-IN" sz="100" dirty="0"/>
              <a:t> </a:t>
            </a:r>
            <a:r>
              <a:rPr lang="en-IN" dirty="0"/>
              <a:t>N</a:t>
            </a:r>
            <a:r>
              <a:rPr lang="en-IN" sz="100" dirty="0"/>
              <a:t> </a:t>
            </a:r>
            <a:r>
              <a:rPr lang="en-IN" dirty="0"/>
              <a:t>A, is combined with proteins to form ribosomes.</a:t>
            </a:r>
          </a:p>
        </p:txBody>
      </p:sp>
    </p:spTree>
    <p:extLst>
      <p:ext uri="{BB962C8B-B14F-4D97-AF65-F5344CB8AC3E}">
        <p14:creationId xmlns:p14="http://schemas.microsoft.com/office/powerpoint/2010/main" val="1732706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a:t>
            </a:r>
            <a:r>
              <a:rPr lang="en-US" sz="100" dirty="0"/>
              <a:t> </a:t>
            </a:r>
            <a:r>
              <a:rPr lang="en-US" dirty="0"/>
              <a:t>N</a:t>
            </a:r>
            <a:r>
              <a:rPr lang="en-US" sz="100" dirty="0"/>
              <a:t> </a:t>
            </a:r>
            <a:r>
              <a:rPr lang="en-US" dirty="0"/>
              <a:t>A in Humans</a:t>
            </a:r>
            <a:endParaRPr lang="en-IN" dirty="0"/>
          </a:p>
        </p:txBody>
      </p:sp>
      <p:sp>
        <p:nvSpPr>
          <p:cNvPr id="13" name="Content Placeholder 12"/>
          <p:cNvSpPr>
            <a:spLocks noGrp="1"/>
          </p:cNvSpPr>
          <p:nvPr>
            <p:ph sz="quarter" idx="13"/>
          </p:nvPr>
        </p:nvSpPr>
        <p:spPr>
          <a:xfrm>
            <a:off x="457200" y="1556327"/>
            <a:ext cx="6834249" cy="414977"/>
          </a:xfrm>
        </p:spPr>
        <p:txBody>
          <a:bodyPr/>
          <a:lstStyle/>
          <a:p>
            <a:pPr marL="432" indent="0">
              <a:buNone/>
            </a:pPr>
            <a:r>
              <a:rPr lang="en-US" sz="2400" b="1" dirty="0"/>
              <a:t>Table 17.4</a:t>
            </a:r>
            <a:r>
              <a:rPr lang="en-US" sz="2400" dirty="0"/>
              <a:t> Types of R</a:t>
            </a:r>
            <a:r>
              <a:rPr lang="en-US" sz="200" dirty="0"/>
              <a:t> </a:t>
            </a:r>
            <a:r>
              <a:rPr lang="en-US" sz="2400" dirty="0"/>
              <a:t>N</a:t>
            </a:r>
            <a:r>
              <a:rPr lang="en-US" sz="200" dirty="0"/>
              <a:t> </a:t>
            </a:r>
            <a:r>
              <a:rPr lang="en-US" sz="2400" dirty="0"/>
              <a:t>A Molecules in Humans</a:t>
            </a:r>
            <a:endParaRPr lang="en-IN" sz="2400" dirty="0"/>
          </a:p>
        </p:txBody>
      </p:sp>
      <p:graphicFrame>
        <p:nvGraphicFramePr>
          <p:cNvPr id="15" name="Content Placeholder 14"/>
          <p:cNvGraphicFramePr>
            <a:graphicFrameLocks noGrp="1"/>
          </p:cNvGraphicFramePr>
          <p:nvPr>
            <p:ph sz="quarter" idx="14"/>
            <p:extLst/>
          </p:nvPr>
        </p:nvGraphicFramePr>
        <p:xfrm>
          <a:off x="457200" y="2214563"/>
          <a:ext cx="8229600" cy="2804160"/>
        </p:xfrm>
        <a:graphic>
          <a:graphicData uri="http://schemas.openxmlformats.org/drawingml/2006/table">
            <a:tbl>
              <a:tblPr firstRow="1" bandRow="1">
                <a:tableStyleId>{2D5ABB26-0587-4C30-8999-92F81FD0307C}</a:tableStyleId>
              </a:tblPr>
              <a:tblGrid>
                <a:gridCol w="1739735">
                  <a:extLst>
                    <a:ext uri="{9D8B030D-6E8A-4147-A177-3AD203B41FA5}">
                      <a16:colId xmlns:a16="http://schemas.microsoft.com/office/drawing/2014/main" val="768678678"/>
                    </a:ext>
                  </a:extLst>
                </a:gridCol>
                <a:gridCol w="1484416">
                  <a:extLst>
                    <a:ext uri="{9D8B030D-6E8A-4147-A177-3AD203B41FA5}">
                      <a16:colId xmlns:a16="http://schemas.microsoft.com/office/drawing/2014/main" val="2244254448"/>
                    </a:ext>
                  </a:extLst>
                </a:gridCol>
                <a:gridCol w="1686296">
                  <a:extLst>
                    <a:ext uri="{9D8B030D-6E8A-4147-A177-3AD203B41FA5}">
                      <a16:colId xmlns:a16="http://schemas.microsoft.com/office/drawing/2014/main" val="583007464"/>
                    </a:ext>
                  </a:extLst>
                </a:gridCol>
                <a:gridCol w="3319153">
                  <a:extLst>
                    <a:ext uri="{9D8B030D-6E8A-4147-A177-3AD203B41FA5}">
                      <a16:colId xmlns:a16="http://schemas.microsoft.com/office/drawing/2014/main" val="1820418332"/>
                    </a:ext>
                  </a:extLst>
                </a:gridCol>
              </a:tblGrid>
              <a:tr h="370840">
                <a:tc>
                  <a:txBody>
                    <a:bodyPr/>
                    <a:lstStyle/>
                    <a:p>
                      <a:r>
                        <a:rPr lang="en-IN" sz="1600" b="1" dirty="0">
                          <a:solidFill>
                            <a:schemeClr val="tx1"/>
                          </a:solidFill>
                        </a:rPr>
                        <a:t>Type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Abbreviation</a:t>
                      </a:r>
                      <a:endParaRPr lang="en-IN" sz="16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Percentage of Total R</a:t>
                      </a:r>
                      <a:r>
                        <a:rPr lang="en-IN" sz="100" b="1" i="0" u="none" strike="noStrike" cap="none" baseline="0" dirty="0">
                          <a:solidFill>
                            <a:schemeClr val="tx1"/>
                          </a:solidFill>
                          <a:latin typeface="+mn-lt"/>
                          <a:ea typeface="+mn-ea"/>
                          <a:cs typeface="+mn-cs"/>
                          <a:sym typeface="Arial"/>
                        </a:rPr>
                        <a:t> </a:t>
                      </a:r>
                      <a:r>
                        <a:rPr lang="en-IN" sz="1600" b="1" i="0" u="none" strike="noStrike" cap="none" baseline="0" dirty="0">
                          <a:solidFill>
                            <a:schemeClr val="tx1"/>
                          </a:solidFill>
                          <a:latin typeface="+mn-lt"/>
                          <a:ea typeface="+mn-ea"/>
                          <a:cs typeface="+mn-cs"/>
                          <a:sym typeface="Arial"/>
                        </a:rPr>
                        <a:t>N</a:t>
                      </a:r>
                      <a:r>
                        <a:rPr lang="en-IN" sz="100" b="1" i="0" u="none" strike="noStrike" cap="none" baseline="0" dirty="0">
                          <a:solidFill>
                            <a:schemeClr val="tx1"/>
                          </a:solidFill>
                          <a:latin typeface="+mn-lt"/>
                          <a:ea typeface="+mn-ea"/>
                          <a:cs typeface="+mn-cs"/>
                          <a:sym typeface="Arial"/>
                        </a:rPr>
                        <a:t> </a:t>
                      </a:r>
                      <a:r>
                        <a:rPr lang="en-IN" sz="1600" b="1" i="0" u="none" strike="noStrike" cap="none" baseline="0" dirty="0">
                          <a:solidFill>
                            <a:schemeClr val="tx1"/>
                          </a:solidFill>
                          <a:latin typeface="+mn-lt"/>
                          <a:ea typeface="+mn-ea"/>
                          <a:cs typeface="+mn-cs"/>
                          <a:sym typeface="Arial"/>
                        </a:rPr>
                        <a:t>A</a:t>
                      </a:r>
                      <a:endParaRPr lang="en-IN" sz="16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Function in the Cell</a:t>
                      </a:r>
                      <a:endParaRPr lang="en-IN" sz="16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1199283"/>
                  </a:ext>
                </a:extLst>
              </a:tr>
              <a:tr h="370840">
                <a:tc>
                  <a:txBody>
                    <a:bodyPr/>
                    <a:lstStyle/>
                    <a:p>
                      <a:r>
                        <a:rPr lang="en-IN" sz="1600" b="0" i="0" u="none" strike="noStrike" cap="none" baseline="0" dirty="0">
                          <a:solidFill>
                            <a:schemeClr val="tx1"/>
                          </a:solidFill>
                          <a:latin typeface="+mn-lt"/>
                          <a:ea typeface="+mn-ea"/>
                          <a:cs typeface="+mn-cs"/>
                          <a:sym typeface="Arial"/>
                        </a:rPr>
                        <a:t>Ribosomal R</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r</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R</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solidFill>
                            <a:schemeClr val="tx1"/>
                          </a:solidFill>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r>
                        <a:rPr lang="en-US" sz="1600" b="0" i="0" u="none" strike="noStrike" cap="none" baseline="0" dirty="0">
                          <a:solidFill>
                            <a:schemeClr val="tx1"/>
                          </a:solidFill>
                          <a:latin typeface="+mn-lt"/>
                          <a:ea typeface="+mn-ea"/>
                          <a:cs typeface="+mn-cs"/>
                          <a:sym typeface="Arial"/>
                        </a:rPr>
                        <a:t>Major component of the ribosomes; site of </a:t>
                      </a:r>
                      <a:r>
                        <a:rPr lang="en-IN" sz="1600" b="0" i="0" u="none" strike="noStrike" cap="none" baseline="0" dirty="0">
                          <a:solidFill>
                            <a:schemeClr val="tx1"/>
                          </a:solidFill>
                          <a:latin typeface="+mn-lt"/>
                          <a:ea typeface="+mn-ea"/>
                          <a:cs typeface="+mn-cs"/>
                          <a:sym typeface="Arial"/>
                        </a:rPr>
                        <a:t>protein synthesis</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6123489"/>
                  </a:ext>
                </a:extLst>
              </a:tr>
              <a:tr h="370840">
                <a:tc>
                  <a:txBody>
                    <a:bodyPr/>
                    <a:lstStyle/>
                    <a:p>
                      <a:r>
                        <a:rPr lang="en-IN" sz="1600" b="0" i="0" u="none" strike="noStrike" cap="none" baseline="0" dirty="0">
                          <a:solidFill>
                            <a:schemeClr val="tx1"/>
                          </a:solidFill>
                          <a:latin typeface="+mn-lt"/>
                          <a:ea typeface="+mn-ea"/>
                          <a:cs typeface="+mn-cs"/>
                          <a:sym typeface="Arial"/>
                        </a:rPr>
                        <a:t>Messenger R</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m</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R</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r>
                        <a:rPr lang="en-IN" sz="1600" b="0" i="0" u="none" strike="noStrike" cap="none" baseline="0" dirty="0">
                          <a:solidFill>
                            <a:schemeClr val="tx1"/>
                          </a:solidFill>
                          <a:latin typeface="+mn-lt"/>
                          <a:ea typeface="+mn-ea"/>
                          <a:cs typeface="+mn-cs"/>
                          <a:sym typeface="Arial"/>
                        </a:rPr>
                        <a:t>Carries information for protein synthesis </a:t>
                      </a:r>
                      <a:r>
                        <a:rPr lang="en-US" sz="1600" b="0" i="0" u="none" strike="noStrike" cap="none" baseline="0" dirty="0">
                          <a:solidFill>
                            <a:schemeClr val="tx1"/>
                          </a:solidFill>
                          <a:latin typeface="+mn-lt"/>
                          <a:ea typeface="+mn-ea"/>
                          <a:cs typeface="+mn-cs"/>
                          <a:sym typeface="Arial"/>
                        </a:rPr>
                        <a:t>from the D</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N</a:t>
                      </a:r>
                      <a:r>
                        <a:rPr lang="en-US" sz="100" b="0" i="0" u="none" strike="noStrike" cap="none" baseline="0" dirty="0">
                          <a:solidFill>
                            <a:schemeClr val="tx1"/>
                          </a:solidFill>
                          <a:latin typeface="+mn-lt"/>
                          <a:ea typeface="+mn-ea"/>
                          <a:cs typeface="+mn-cs"/>
                          <a:sym typeface="Arial"/>
                        </a:rPr>
                        <a:t> </a:t>
                      </a:r>
                      <a:r>
                        <a:rPr lang="en-US" sz="1600" b="0" i="0" u="none" strike="noStrike" cap="none" baseline="0" dirty="0">
                          <a:solidFill>
                            <a:schemeClr val="tx1"/>
                          </a:solidFill>
                          <a:latin typeface="+mn-lt"/>
                          <a:ea typeface="+mn-ea"/>
                          <a:cs typeface="+mn-cs"/>
                          <a:sym typeface="Arial"/>
                        </a:rPr>
                        <a:t>A to the ribosomes</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6648764"/>
                  </a:ext>
                </a:extLst>
              </a:tr>
              <a:tr h="370840">
                <a:tc>
                  <a:txBody>
                    <a:bodyPr/>
                    <a:lstStyle/>
                    <a:p>
                      <a:r>
                        <a:rPr lang="en-IN" sz="1600" b="0" i="0" u="none" strike="noStrike" cap="none" baseline="0" dirty="0">
                          <a:solidFill>
                            <a:schemeClr val="tx1"/>
                          </a:solidFill>
                          <a:latin typeface="+mn-lt"/>
                          <a:ea typeface="+mn-ea"/>
                          <a:cs typeface="+mn-cs"/>
                          <a:sym typeface="Arial"/>
                        </a:rPr>
                        <a:t>Transfer R</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t</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R</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600" b="0" i="0" u="none" strike="noStrike" cap="none" baseline="0" dirty="0">
                          <a:solidFill>
                            <a:schemeClr val="tx1"/>
                          </a:solidFill>
                          <a:latin typeface="+mn-lt"/>
                          <a:ea typeface="+mn-ea"/>
                          <a:cs typeface="+mn-cs"/>
                          <a:sym typeface="Arial"/>
                        </a:rPr>
                        <a:t>A</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r>
                        <a:rPr lang="en-US" sz="1600" b="0" i="0" u="none" strike="noStrike" cap="none" baseline="0" dirty="0">
                          <a:solidFill>
                            <a:schemeClr val="tx1"/>
                          </a:solidFill>
                          <a:latin typeface="+mn-lt"/>
                          <a:ea typeface="+mn-ea"/>
                          <a:cs typeface="+mn-cs"/>
                          <a:sym typeface="Arial"/>
                        </a:rPr>
                        <a:t>Brings specific amino acids to the site of </a:t>
                      </a:r>
                      <a:r>
                        <a:rPr lang="en-IN" sz="1600" b="0" i="0" u="none" strike="noStrike" cap="none" baseline="0" dirty="0">
                          <a:solidFill>
                            <a:schemeClr val="tx1"/>
                          </a:solidFill>
                          <a:latin typeface="+mn-lt"/>
                          <a:ea typeface="+mn-ea"/>
                          <a:cs typeface="+mn-cs"/>
                          <a:sym typeface="Arial"/>
                        </a:rPr>
                        <a:t>protein synthesis</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749534"/>
                  </a:ext>
                </a:extLst>
              </a:tr>
            </a:tbl>
          </a:graphicData>
        </a:graphic>
      </p:graphicFrame>
    </p:spTree>
    <p:extLst>
      <p:ext uri="{BB962C8B-B14F-4D97-AF65-F5344CB8AC3E}">
        <p14:creationId xmlns:p14="http://schemas.microsoft.com/office/powerpoint/2010/main" val="1262526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a:t>
            </a:r>
            <a:r>
              <a:rPr lang="en-IN" sz="100" dirty="0"/>
              <a:t> </a:t>
            </a:r>
            <a:r>
              <a:rPr lang="en-IN" dirty="0"/>
              <a:t>R</a:t>
            </a:r>
            <a:r>
              <a:rPr lang="en-IN" sz="100" dirty="0"/>
              <a:t> </a:t>
            </a:r>
            <a:r>
              <a:rPr lang="en-IN" dirty="0"/>
              <a:t>N</a:t>
            </a:r>
            <a:r>
              <a:rPr lang="en-IN" sz="100" dirty="0"/>
              <a:t> </a:t>
            </a:r>
            <a:r>
              <a:rPr lang="en-IN" dirty="0"/>
              <a:t>A</a:t>
            </a:r>
          </a:p>
        </p:txBody>
      </p:sp>
      <p:sp>
        <p:nvSpPr>
          <p:cNvPr id="3" name="Content Placeholder 2"/>
          <p:cNvSpPr>
            <a:spLocks noGrp="1"/>
          </p:cNvSpPr>
          <p:nvPr>
            <p:ph sz="quarter" idx="13"/>
          </p:nvPr>
        </p:nvSpPr>
        <p:spPr>
          <a:xfrm>
            <a:off x="457200" y="1556327"/>
            <a:ext cx="4062549" cy="1341252"/>
          </a:xfrm>
        </p:spPr>
        <p:txBody>
          <a:bodyPr/>
          <a:lstStyle/>
          <a:p>
            <a:pPr marL="432" indent="0">
              <a:buNone/>
            </a:pPr>
            <a:r>
              <a:rPr lang="en-US" dirty="0"/>
              <a:t>t</a:t>
            </a:r>
            <a:r>
              <a:rPr lang="en-US" sz="100" dirty="0"/>
              <a:t> </a:t>
            </a:r>
            <a:r>
              <a:rPr lang="en-US" dirty="0"/>
              <a:t>R</a:t>
            </a:r>
            <a:r>
              <a:rPr lang="en-US" sz="100" dirty="0"/>
              <a:t> </a:t>
            </a:r>
            <a:r>
              <a:rPr lang="en-US" dirty="0"/>
              <a:t>N</a:t>
            </a:r>
            <a:r>
              <a:rPr lang="en-US" sz="100" dirty="0"/>
              <a:t> </a:t>
            </a:r>
            <a:r>
              <a:rPr lang="en-US" dirty="0"/>
              <a:t>A structures</a:t>
            </a:r>
          </a:p>
          <a:p>
            <a:r>
              <a:rPr lang="en-US" dirty="0"/>
              <a:t>are similar, consisting of 70 to 90 nucleotides</a:t>
            </a:r>
          </a:p>
        </p:txBody>
      </p:sp>
      <p:sp>
        <p:nvSpPr>
          <p:cNvPr id="4" name="Content Placeholder 3"/>
          <p:cNvSpPr>
            <a:spLocks noGrp="1"/>
          </p:cNvSpPr>
          <p:nvPr>
            <p:ph sz="quarter" idx="14"/>
          </p:nvPr>
        </p:nvSpPr>
        <p:spPr>
          <a:xfrm>
            <a:off x="457200" y="2964750"/>
            <a:ext cx="1347849" cy="407843"/>
          </a:xfrm>
        </p:spPr>
        <p:txBody>
          <a:bodyPr/>
          <a:lstStyle/>
          <a:p>
            <a:r>
              <a:rPr lang="en-US" dirty="0"/>
              <a:t>have a</a:t>
            </a:r>
            <a:endParaRPr lang="en-IN" dirty="0"/>
          </a:p>
        </p:txBody>
      </p:sp>
      <p:graphicFrame>
        <p:nvGraphicFramePr>
          <p:cNvPr id="14" name="Object 13" descr="3 prime -"/>
          <p:cNvGraphicFramePr>
            <a:graphicFrameLocks noChangeAspect="1"/>
          </p:cNvGraphicFramePr>
          <p:nvPr>
            <p:extLst/>
          </p:nvPr>
        </p:nvGraphicFramePr>
        <p:xfrm>
          <a:off x="1854927" y="2998780"/>
          <a:ext cx="470226" cy="346482"/>
        </p:xfrm>
        <a:graphic>
          <a:graphicData uri="http://schemas.openxmlformats.org/presentationml/2006/ole">
            <mc:AlternateContent xmlns:mc="http://schemas.openxmlformats.org/markup-compatibility/2006">
              <mc:Choice xmlns:v="urn:schemas-microsoft-com:vml" Requires="v">
                <p:oleObj spid="_x0000_s17414" name="Equation" r:id="rId4" imgW="241200" imgH="177480" progId="Equation.DSMT4">
                  <p:embed/>
                </p:oleObj>
              </mc:Choice>
              <mc:Fallback>
                <p:oleObj name="Equation" r:id="rId4" imgW="241200" imgH="177480" progId="Equation.DSMT4">
                  <p:embed/>
                  <p:pic>
                    <p:nvPicPr>
                      <p:cNvPr id="14" name="Object 13" descr="3 prime -"/>
                      <p:cNvPicPr/>
                      <p:nvPr/>
                    </p:nvPicPr>
                    <p:blipFill>
                      <a:blip r:embed="rId5"/>
                      <a:stretch>
                        <a:fillRect/>
                      </a:stretch>
                    </p:blipFill>
                    <p:spPr>
                      <a:xfrm>
                        <a:off x="1854927" y="2998780"/>
                        <a:ext cx="470226" cy="346482"/>
                      </a:xfrm>
                      <a:prstGeom prst="rect">
                        <a:avLst/>
                      </a:prstGeom>
                    </p:spPr>
                  </p:pic>
                </p:oleObj>
              </mc:Fallback>
            </mc:AlternateContent>
          </a:graphicData>
        </a:graphic>
      </p:graphicFrame>
      <p:sp>
        <p:nvSpPr>
          <p:cNvPr id="5" name="Content Placeholder 4"/>
          <p:cNvSpPr>
            <a:spLocks noGrp="1"/>
          </p:cNvSpPr>
          <p:nvPr>
            <p:ph sz="quarter" idx="15"/>
          </p:nvPr>
        </p:nvSpPr>
        <p:spPr>
          <a:xfrm>
            <a:off x="2410692" y="2964750"/>
            <a:ext cx="1793174" cy="407844"/>
          </a:xfrm>
        </p:spPr>
        <p:txBody>
          <a:bodyPr/>
          <a:lstStyle/>
          <a:p>
            <a:pPr marL="432" indent="0">
              <a:buNone/>
            </a:pPr>
            <a:r>
              <a:rPr lang="en-US" dirty="0"/>
              <a:t>end with the</a:t>
            </a:r>
            <a:endParaRPr lang="en-IN" dirty="0"/>
          </a:p>
        </p:txBody>
      </p:sp>
      <p:sp>
        <p:nvSpPr>
          <p:cNvPr id="6" name="Content Placeholder 5"/>
          <p:cNvSpPr>
            <a:spLocks noGrp="1"/>
          </p:cNvSpPr>
          <p:nvPr>
            <p:ph sz="quarter" idx="16"/>
          </p:nvPr>
        </p:nvSpPr>
        <p:spPr>
          <a:xfrm>
            <a:off x="457201" y="3446463"/>
            <a:ext cx="4010296" cy="1196789"/>
          </a:xfrm>
        </p:spPr>
        <p:txBody>
          <a:bodyPr/>
          <a:lstStyle/>
          <a:p>
            <a:pPr marL="255600" indent="0">
              <a:buNone/>
            </a:pPr>
            <a:r>
              <a:rPr lang="en-US" dirty="0"/>
              <a:t>nucleotide sequence A</a:t>
            </a:r>
            <a:r>
              <a:rPr lang="en-US" sz="100" dirty="0"/>
              <a:t> </a:t>
            </a:r>
            <a:r>
              <a:rPr lang="en-US" dirty="0"/>
              <a:t>C</a:t>
            </a:r>
            <a:r>
              <a:rPr lang="en-US" sz="100" dirty="0"/>
              <a:t> </a:t>
            </a:r>
            <a:r>
              <a:rPr lang="en-US" dirty="0"/>
              <a:t>C, which is known as the </a:t>
            </a:r>
            <a:r>
              <a:rPr lang="en-US" b="1" dirty="0"/>
              <a:t>acceptor stem</a:t>
            </a:r>
          </a:p>
        </p:txBody>
      </p:sp>
      <p:sp>
        <p:nvSpPr>
          <p:cNvPr id="7" name="Content Placeholder 6"/>
          <p:cNvSpPr>
            <a:spLocks noGrp="1"/>
          </p:cNvSpPr>
          <p:nvPr>
            <p:ph sz="quarter" idx="17"/>
          </p:nvPr>
        </p:nvSpPr>
        <p:spPr>
          <a:xfrm>
            <a:off x="457201" y="4717121"/>
            <a:ext cx="3841668" cy="1517424"/>
          </a:xfrm>
        </p:spPr>
        <p:txBody>
          <a:bodyPr/>
          <a:lstStyle/>
          <a:p>
            <a:r>
              <a:rPr lang="en-US" dirty="0"/>
              <a:t>contain an </a:t>
            </a:r>
            <a:r>
              <a:rPr lang="en-US" b="1" dirty="0"/>
              <a:t>anticodon</a:t>
            </a:r>
            <a:r>
              <a:rPr lang="en-US" dirty="0"/>
              <a:t>, which is a series of three bases that complements three bases on m</a:t>
            </a:r>
            <a:r>
              <a:rPr lang="en-US" sz="100" dirty="0"/>
              <a:t> </a:t>
            </a:r>
            <a:r>
              <a:rPr lang="en-US" dirty="0"/>
              <a:t>R</a:t>
            </a:r>
            <a:r>
              <a:rPr lang="en-US" sz="100" dirty="0"/>
              <a:t> </a:t>
            </a:r>
            <a:r>
              <a:rPr lang="en-US" dirty="0"/>
              <a:t>N</a:t>
            </a:r>
            <a:r>
              <a:rPr lang="en-US" sz="100" dirty="0"/>
              <a:t> </a:t>
            </a:r>
            <a:r>
              <a:rPr lang="en-US" dirty="0"/>
              <a:t>A</a:t>
            </a:r>
            <a:endParaRPr lang="en-IN" dirty="0"/>
          </a:p>
        </p:txBody>
      </p:sp>
      <p:pic>
        <p:nvPicPr>
          <p:cNvPr id="13" name="Content Placeholder 12" descr="Parts are as follows. For long description in Notes pane, press F6.&#10;">
            <a:extLst>
              <a:ext uri="{FF2B5EF4-FFF2-40B4-BE49-F238E27FC236}">
                <a16:creationId xmlns:a16="http://schemas.microsoft.com/office/drawing/2014/main" id="{6481E783-0D1E-427B-BB16-4DE8776359CF}"/>
              </a:ext>
            </a:extLst>
          </p:cNvPr>
          <p:cNvPicPr>
            <a:picLocks noGrp="1" noChangeAspect="1"/>
          </p:cNvPicPr>
          <p:nvPr>
            <p:ph sz="quarter" idx="18"/>
          </p:nvPr>
        </p:nvPicPr>
        <p:blipFill>
          <a:blip r:embed="rId6"/>
          <a:stretch>
            <a:fillRect/>
          </a:stretch>
        </p:blipFill>
        <p:spPr>
          <a:xfrm>
            <a:off x="4852260" y="1557338"/>
            <a:ext cx="3889585" cy="2743438"/>
          </a:xfrm>
          <a:prstGeom prst="rect">
            <a:avLst/>
          </a:prstGeom>
        </p:spPr>
      </p:pic>
    </p:spTree>
    <p:extLst>
      <p:ext uri="{BB962C8B-B14F-4D97-AF65-F5344CB8AC3E}">
        <p14:creationId xmlns:p14="http://schemas.microsoft.com/office/powerpoint/2010/main" val="4099150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8335-D74C-4F37-B715-993701CD73F0}"/>
              </a:ext>
            </a:extLst>
          </p:cNvPr>
          <p:cNvSpPr>
            <a:spLocks noGrp="1"/>
          </p:cNvSpPr>
          <p:nvPr>
            <p:ph type="title"/>
          </p:nvPr>
        </p:nvSpPr>
        <p:spPr/>
        <p:txBody>
          <a:bodyPr/>
          <a:lstStyle/>
          <a:p>
            <a:r>
              <a:rPr lang="en-IN" dirty="0"/>
              <a:t>Protein Synthesis </a:t>
            </a:r>
            <a:r>
              <a:rPr lang="en-IN" sz="2000" b="0" dirty="0"/>
              <a:t>(1</a:t>
            </a:r>
            <a:r>
              <a:rPr lang="en-IN" sz="2000" b="0" baseline="0" dirty="0"/>
              <a:t> of </a:t>
            </a:r>
            <a:r>
              <a:rPr lang="en-IN" sz="2000" b="0" dirty="0"/>
              <a:t>2)</a:t>
            </a:r>
          </a:p>
        </p:txBody>
      </p:sp>
      <p:sp>
        <p:nvSpPr>
          <p:cNvPr id="3" name="Content Placeholder 2">
            <a:extLst>
              <a:ext uri="{FF2B5EF4-FFF2-40B4-BE49-F238E27FC236}">
                <a16:creationId xmlns:a16="http://schemas.microsoft.com/office/drawing/2014/main" id="{773EDC33-309A-4E30-B2B9-CE6388D4C76B}"/>
              </a:ext>
            </a:extLst>
          </p:cNvPr>
          <p:cNvSpPr>
            <a:spLocks noGrp="1"/>
          </p:cNvSpPr>
          <p:nvPr>
            <p:ph sz="quarter" idx="13"/>
          </p:nvPr>
        </p:nvSpPr>
        <p:spPr>
          <a:xfrm>
            <a:off x="457200" y="1556326"/>
            <a:ext cx="8151962" cy="4467955"/>
          </a:xfrm>
        </p:spPr>
        <p:txBody>
          <a:bodyPr/>
          <a:lstStyle/>
          <a:p>
            <a:pPr marL="432" indent="0">
              <a:buNone/>
            </a:pPr>
            <a:r>
              <a:rPr lang="en-US" b="1" dirty="0"/>
              <a:t>Protein synthesis</a:t>
            </a:r>
            <a:r>
              <a:rPr lang="en-US" dirty="0"/>
              <a:t> involves</a:t>
            </a:r>
          </a:p>
          <a:p>
            <a:r>
              <a:rPr lang="en-US" b="1" dirty="0"/>
              <a:t>transcription</a:t>
            </a:r>
            <a:r>
              <a:rPr lang="en-US" dirty="0"/>
              <a:t>: in the nucleus, genetic information for the synthesis of a protein is copied from a gene in D</a:t>
            </a:r>
            <a:r>
              <a:rPr lang="en-US" sz="100" dirty="0"/>
              <a:t> </a:t>
            </a:r>
            <a:r>
              <a:rPr lang="en-US" dirty="0"/>
              <a:t>N</a:t>
            </a:r>
            <a:r>
              <a:rPr lang="en-US" sz="100" dirty="0"/>
              <a:t> </a:t>
            </a:r>
            <a:r>
              <a:rPr lang="en-US" dirty="0"/>
              <a:t>A to make m</a:t>
            </a:r>
            <a:r>
              <a:rPr lang="en-US" sz="100" dirty="0"/>
              <a:t> </a:t>
            </a:r>
            <a:r>
              <a:rPr lang="en-US" dirty="0"/>
              <a:t>R</a:t>
            </a:r>
            <a:r>
              <a:rPr lang="en-US" sz="100" dirty="0"/>
              <a:t> </a:t>
            </a:r>
            <a:r>
              <a:rPr lang="en-US" dirty="0"/>
              <a:t>N</a:t>
            </a:r>
            <a:r>
              <a:rPr lang="en-US" sz="100" dirty="0"/>
              <a:t> </a:t>
            </a:r>
            <a:r>
              <a:rPr lang="en-US" dirty="0"/>
              <a:t>A</a:t>
            </a:r>
          </a:p>
          <a:p>
            <a:r>
              <a:rPr lang="en-US" b="1" dirty="0"/>
              <a:t>translation</a:t>
            </a:r>
            <a:r>
              <a:rPr lang="en-US" dirty="0"/>
              <a:t>: t</a:t>
            </a:r>
            <a:r>
              <a:rPr lang="en-US" sz="100" dirty="0"/>
              <a:t> </a:t>
            </a:r>
            <a:r>
              <a:rPr lang="en-US" dirty="0"/>
              <a:t>R</a:t>
            </a:r>
            <a:r>
              <a:rPr lang="en-US" sz="100" dirty="0"/>
              <a:t> </a:t>
            </a:r>
            <a:r>
              <a:rPr lang="en-US" dirty="0"/>
              <a:t>N</a:t>
            </a:r>
            <a:r>
              <a:rPr lang="en-US" sz="100" dirty="0"/>
              <a:t> </a:t>
            </a:r>
            <a:r>
              <a:rPr lang="en-US" dirty="0"/>
              <a:t>A molecules convert the information in the m</a:t>
            </a:r>
            <a:r>
              <a:rPr lang="en-US" sz="100" dirty="0"/>
              <a:t> </a:t>
            </a:r>
            <a:r>
              <a:rPr lang="en-US" dirty="0"/>
              <a:t>R</a:t>
            </a:r>
            <a:r>
              <a:rPr lang="en-US" sz="100" dirty="0"/>
              <a:t> </a:t>
            </a:r>
            <a:r>
              <a:rPr lang="en-US" dirty="0"/>
              <a:t>N</a:t>
            </a:r>
            <a:r>
              <a:rPr lang="en-US" sz="100" dirty="0"/>
              <a:t> </a:t>
            </a:r>
            <a:r>
              <a:rPr lang="en-US" dirty="0"/>
              <a:t>A into amino acids, which are placed in the proper sequence to synthesize a protein</a:t>
            </a:r>
            <a:endParaRPr lang="en-IN" dirty="0"/>
          </a:p>
        </p:txBody>
      </p:sp>
    </p:spTree>
    <p:extLst>
      <p:ext uri="{BB962C8B-B14F-4D97-AF65-F5344CB8AC3E}">
        <p14:creationId xmlns:p14="http://schemas.microsoft.com/office/powerpoint/2010/main" val="3965109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Protein Synthesis </a:t>
            </a:r>
            <a:r>
              <a:rPr lang="en-IN" sz="2000" b="0" dirty="0"/>
              <a:t>(2 of 2)</a:t>
            </a:r>
            <a:endParaRPr lang="en-IN" dirty="0"/>
          </a:p>
        </p:txBody>
      </p:sp>
      <p:sp>
        <p:nvSpPr>
          <p:cNvPr id="13" name="Content Placeholder 12"/>
          <p:cNvSpPr>
            <a:spLocks noGrp="1"/>
          </p:cNvSpPr>
          <p:nvPr>
            <p:ph sz="quarter" idx="13"/>
          </p:nvPr>
        </p:nvSpPr>
        <p:spPr>
          <a:xfrm>
            <a:off x="457200" y="1556327"/>
            <a:ext cx="8229600" cy="1198748"/>
          </a:xfrm>
        </p:spPr>
        <p:txBody>
          <a:bodyPr/>
          <a:lstStyle/>
          <a:p>
            <a:pPr marL="432" indent="0">
              <a:buNone/>
            </a:pPr>
            <a:r>
              <a:rPr lang="en-US" sz="2400" dirty="0"/>
              <a:t>The genetic information in D</a:t>
            </a:r>
            <a:r>
              <a:rPr lang="en-US" sz="200" dirty="0"/>
              <a:t> </a:t>
            </a:r>
            <a:r>
              <a:rPr lang="en-US" sz="2400" dirty="0"/>
              <a:t>N</a:t>
            </a:r>
            <a:r>
              <a:rPr lang="en-US" sz="200" dirty="0"/>
              <a:t> </a:t>
            </a:r>
            <a:r>
              <a:rPr lang="en-US" sz="2400" dirty="0"/>
              <a:t>A is replicated in cell division and used to produce m</a:t>
            </a:r>
            <a:r>
              <a:rPr lang="en-US" sz="200" dirty="0"/>
              <a:t> </a:t>
            </a:r>
            <a:r>
              <a:rPr lang="en-US" sz="2400" dirty="0"/>
              <a:t>R</a:t>
            </a:r>
            <a:r>
              <a:rPr lang="en-US" sz="200" dirty="0"/>
              <a:t> </a:t>
            </a:r>
            <a:r>
              <a:rPr lang="en-US" sz="2400" dirty="0"/>
              <a:t>N</a:t>
            </a:r>
            <a:r>
              <a:rPr lang="en-US" sz="200" dirty="0"/>
              <a:t> </a:t>
            </a:r>
            <a:r>
              <a:rPr lang="en-US" sz="2400" dirty="0"/>
              <a:t>A</a:t>
            </a:r>
            <a:r>
              <a:rPr lang="en-US" sz="200" dirty="0"/>
              <a:t> </a:t>
            </a:r>
            <a:r>
              <a:rPr lang="en-US" sz="2400" dirty="0"/>
              <a:t>s that code for the amino acids needed for protein synthesis.</a:t>
            </a:r>
          </a:p>
        </p:txBody>
      </p:sp>
      <p:pic>
        <p:nvPicPr>
          <p:cNvPr id="15" name="Content Placeholder 14" descr="The replicated D N A has pre m R N A sections, removed by pre m R N A processing. Outside the nucleus, in the cytosol, pre m R N A form an m R N A strand. Translation of the m R N A forms a protein, composed of amino acids.">
            <a:extLst>
              <a:ext uri="{FF2B5EF4-FFF2-40B4-BE49-F238E27FC236}">
                <a16:creationId xmlns:a16="http://schemas.microsoft.com/office/drawing/2014/main" id="{FD4B1046-A9F8-42A1-8529-96F58FE3AE6E}"/>
              </a:ext>
            </a:extLst>
          </p:cNvPr>
          <p:cNvPicPr>
            <a:picLocks noGrp="1" noChangeAspect="1"/>
          </p:cNvPicPr>
          <p:nvPr>
            <p:ph sz="quarter" idx="14"/>
          </p:nvPr>
        </p:nvPicPr>
        <p:blipFill>
          <a:blip r:embed="rId2"/>
          <a:stretch>
            <a:fillRect/>
          </a:stretch>
        </p:blipFill>
        <p:spPr>
          <a:xfrm>
            <a:off x="2163871" y="2873827"/>
            <a:ext cx="4816257" cy="3456732"/>
          </a:xfrm>
          <a:prstGeom prst="rect">
            <a:avLst/>
          </a:prstGeom>
        </p:spPr>
      </p:pic>
    </p:spTree>
    <p:extLst>
      <p:ext uri="{BB962C8B-B14F-4D97-AF65-F5344CB8AC3E}">
        <p14:creationId xmlns:p14="http://schemas.microsoft.com/office/powerpoint/2010/main" val="3525336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Protein Synthesis: Transcription</a:t>
            </a:r>
          </a:p>
        </p:txBody>
      </p:sp>
      <p:pic>
        <p:nvPicPr>
          <p:cNvPr id="13" name="Content Placeholder 12" descr="Core chemistry skill, writing the M R N A segment for a d n a template.">
            <a:extLst>
              <a:ext uri="{FF2B5EF4-FFF2-40B4-BE49-F238E27FC236}">
                <a16:creationId xmlns:a16="http://schemas.microsoft.com/office/drawing/2014/main" id="{9C58194B-5DB0-48D5-9014-D14031EA5618}"/>
              </a:ext>
            </a:extLst>
          </p:cNvPr>
          <p:cNvPicPr>
            <a:picLocks noGrp="1" noChangeAspect="1"/>
          </p:cNvPicPr>
          <p:nvPr>
            <p:ph sz="quarter" idx="13"/>
          </p:nvPr>
        </p:nvPicPr>
        <p:blipFill>
          <a:blip r:embed="rId2"/>
          <a:stretch>
            <a:fillRect/>
          </a:stretch>
        </p:blipFill>
        <p:spPr>
          <a:xfrm>
            <a:off x="468313" y="1557338"/>
            <a:ext cx="2414225" cy="737680"/>
          </a:xfrm>
          <a:prstGeom prst="rect">
            <a:avLst/>
          </a:prstGeom>
        </p:spPr>
      </p:pic>
      <p:sp>
        <p:nvSpPr>
          <p:cNvPr id="4" name="Content Placeholder 3"/>
          <p:cNvSpPr>
            <a:spLocks noGrp="1"/>
          </p:cNvSpPr>
          <p:nvPr>
            <p:ph sz="quarter" idx="14"/>
          </p:nvPr>
        </p:nvSpPr>
        <p:spPr>
          <a:xfrm>
            <a:off x="457199" y="2410691"/>
            <a:ext cx="8283039" cy="1816925"/>
          </a:xfrm>
        </p:spPr>
        <p:txBody>
          <a:bodyPr/>
          <a:lstStyle/>
          <a:p>
            <a:pPr marL="432" indent="0">
              <a:buNone/>
            </a:pPr>
            <a:r>
              <a:rPr lang="en-US" sz="2000" b="1" dirty="0"/>
              <a:t>Transcription</a:t>
            </a:r>
            <a:r>
              <a:rPr lang="en-US" sz="2000" dirty="0"/>
              <a:t> begins when a section of D</a:t>
            </a:r>
            <a:r>
              <a:rPr lang="en-US" sz="100" dirty="0"/>
              <a:t> </a:t>
            </a:r>
            <a:r>
              <a:rPr lang="en-US" sz="2000" dirty="0"/>
              <a:t>N</a:t>
            </a:r>
            <a:r>
              <a:rPr lang="en-US" sz="100" dirty="0"/>
              <a:t> </a:t>
            </a:r>
            <a:r>
              <a:rPr lang="en-US" sz="2000" dirty="0"/>
              <a:t>A containing the gene unwinds and an R</a:t>
            </a:r>
            <a:r>
              <a:rPr lang="en-US" sz="100" dirty="0"/>
              <a:t> </a:t>
            </a:r>
            <a:r>
              <a:rPr lang="en-US" sz="2000" dirty="0"/>
              <a:t>N</a:t>
            </a:r>
            <a:r>
              <a:rPr lang="en-US" sz="100" dirty="0"/>
              <a:t> </a:t>
            </a:r>
            <a:r>
              <a:rPr lang="en-US" sz="2000" dirty="0"/>
              <a:t>A polymerase enzyme uses one of the strands as a template to synthesize m</a:t>
            </a:r>
            <a:r>
              <a:rPr lang="en-US" sz="100" dirty="0"/>
              <a:t> </a:t>
            </a:r>
            <a:r>
              <a:rPr lang="en-US" sz="2000" dirty="0"/>
              <a:t>R</a:t>
            </a:r>
            <a:r>
              <a:rPr lang="en-US" sz="100" dirty="0"/>
              <a:t> </a:t>
            </a:r>
            <a:r>
              <a:rPr lang="en-US" sz="2000" dirty="0"/>
              <a:t>N</a:t>
            </a:r>
            <a:r>
              <a:rPr lang="en-US" sz="100" dirty="0"/>
              <a:t> </a:t>
            </a:r>
            <a:r>
              <a:rPr lang="en-US" sz="2000" dirty="0"/>
              <a:t>A.</a:t>
            </a:r>
          </a:p>
          <a:p>
            <a:pPr marL="432" indent="0">
              <a:buNone/>
            </a:pPr>
            <a:r>
              <a:rPr lang="en-US" sz="2000" b="1" dirty="0"/>
              <a:t>m</a:t>
            </a:r>
            <a:r>
              <a:rPr lang="en-US" sz="100" b="1" dirty="0"/>
              <a:t> </a:t>
            </a:r>
            <a:r>
              <a:rPr lang="en-US" sz="2000" b="1" dirty="0"/>
              <a:t>R</a:t>
            </a:r>
            <a:r>
              <a:rPr lang="en-US" sz="100" b="1" dirty="0"/>
              <a:t> </a:t>
            </a:r>
            <a:r>
              <a:rPr lang="en-US" sz="2000" b="1" dirty="0"/>
              <a:t>N</a:t>
            </a:r>
            <a:r>
              <a:rPr lang="en-US" sz="100" b="1" dirty="0"/>
              <a:t> </a:t>
            </a:r>
            <a:r>
              <a:rPr lang="en-US" sz="2000" b="1" dirty="0"/>
              <a:t>A</a:t>
            </a:r>
            <a:r>
              <a:rPr lang="en-US" sz="2000" dirty="0"/>
              <a:t> is synthesized using complementary base pairing, with uracil (U) pairing with adenine in D</a:t>
            </a:r>
            <a:r>
              <a:rPr lang="en-US" sz="100" dirty="0"/>
              <a:t> </a:t>
            </a:r>
            <a:r>
              <a:rPr lang="en-US" sz="2000" dirty="0"/>
              <a:t>N</a:t>
            </a:r>
            <a:r>
              <a:rPr lang="en-US" sz="100" dirty="0"/>
              <a:t> </a:t>
            </a:r>
            <a:r>
              <a:rPr lang="en-US" sz="2000" dirty="0"/>
              <a:t>A.</a:t>
            </a:r>
          </a:p>
        </p:txBody>
      </p:sp>
      <p:pic>
        <p:nvPicPr>
          <p:cNvPr id="14" name="Content Placeholder 13" descr="The D N A template strand has A, T, G, C, T, A, G, G, C. The m R N A strand complements it with U, A, C, G, A, U, C, C, G.">
            <a:extLst>
              <a:ext uri="{FF2B5EF4-FFF2-40B4-BE49-F238E27FC236}">
                <a16:creationId xmlns:a16="http://schemas.microsoft.com/office/drawing/2014/main" id="{F398F679-5306-45D6-912F-95C4080F2A56}"/>
              </a:ext>
            </a:extLst>
          </p:cNvPr>
          <p:cNvPicPr>
            <a:picLocks noGrp="1" noChangeAspect="1"/>
          </p:cNvPicPr>
          <p:nvPr>
            <p:ph sz="quarter" idx="15"/>
          </p:nvPr>
        </p:nvPicPr>
        <p:blipFill>
          <a:blip r:embed="rId3"/>
          <a:stretch>
            <a:fillRect/>
          </a:stretch>
        </p:blipFill>
        <p:spPr>
          <a:xfrm>
            <a:off x="3587212" y="4371373"/>
            <a:ext cx="1969577" cy="1964996"/>
          </a:xfrm>
          <a:prstGeom prst="rect">
            <a:avLst/>
          </a:prstGeom>
        </p:spPr>
      </p:pic>
    </p:spTree>
    <p:extLst>
      <p:ext uri="{BB962C8B-B14F-4D97-AF65-F5344CB8AC3E}">
        <p14:creationId xmlns:p14="http://schemas.microsoft.com/office/powerpoint/2010/main" val="388182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a:t>
            </a:r>
            <a:r>
              <a:rPr lang="en-IN" sz="100" dirty="0"/>
              <a:t> </a:t>
            </a:r>
            <a:r>
              <a:rPr lang="en-IN" dirty="0"/>
              <a:t>N</a:t>
            </a:r>
            <a:r>
              <a:rPr lang="en-IN" sz="100" dirty="0"/>
              <a:t> </a:t>
            </a:r>
            <a:r>
              <a:rPr lang="en-IN" dirty="0"/>
              <a:t>A and R</a:t>
            </a:r>
            <a:r>
              <a:rPr lang="en-IN" sz="100" dirty="0"/>
              <a:t> </a:t>
            </a:r>
            <a:r>
              <a:rPr lang="en-IN" dirty="0"/>
              <a:t>N</a:t>
            </a:r>
            <a:r>
              <a:rPr lang="en-IN" sz="100" dirty="0"/>
              <a:t> </a:t>
            </a:r>
            <a:r>
              <a:rPr lang="en-IN" dirty="0"/>
              <a:t>A Bases</a:t>
            </a:r>
          </a:p>
        </p:txBody>
      </p:sp>
      <p:sp>
        <p:nvSpPr>
          <p:cNvPr id="3" name="Content Placeholder 2"/>
          <p:cNvSpPr>
            <a:spLocks noGrp="1"/>
          </p:cNvSpPr>
          <p:nvPr>
            <p:ph sz="quarter" idx="13"/>
          </p:nvPr>
        </p:nvSpPr>
        <p:spPr>
          <a:xfrm>
            <a:off x="457200" y="1556327"/>
            <a:ext cx="7535333" cy="806863"/>
          </a:xfrm>
        </p:spPr>
        <p:txBody>
          <a:bodyPr/>
          <a:lstStyle/>
          <a:p>
            <a:pPr marL="432" indent="0">
              <a:buNone/>
            </a:pPr>
            <a:r>
              <a:rPr lang="en-US" sz="2400" dirty="0"/>
              <a:t>D</a:t>
            </a:r>
            <a:r>
              <a:rPr lang="en-US" sz="200" dirty="0"/>
              <a:t> </a:t>
            </a:r>
            <a:r>
              <a:rPr lang="en-US" sz="2400" dirty="0"/>
              <a:t>N</a:t>
            </a:r>
            <a:r>
              <a:rPr lang="en-US" sz="200" dirty="0"/>
              <a:t> </a:t>
            </a:r>
            <a:r>
              <a:rPr lang="en-US" sz="2400" dirty="0"/>
              <a:t>A contains the bases A, G, C, and T; R</a:t>
            </a:r>
            <a:r>
              <a:rPr lang="en-US" sz="200" dirty="0"/>
              <a:t> </a:t>
            </a:r>
            <a:r>
              <a:rPr lang="en-US" sz="2400" dirty="0"/>
              <a:t>N</a:t>
            </a:r>
            <a:r>
              <a:rPr lang="en-US" sz="200" dirty="0"/>
              <a:t> </a:t>
            </a:r>
            <a:r>
              <a:rPr lang="en-US" sz="2400" dirty="0"/>
              <a:t>A contains A, G, C, and U.</a:t>
            </a:r>
          </a:p>
        </p:txBody>
      </p:sp>
      <p:pic>
        <p:nvPicPr>
          <p:cNvPr id="5" name="Content Placeholder 4" descr="Structures are as follows. For long description in Notes pane, press F6.&#10;">
            <a:extLst>
              <a:ext uri="{FF2B5EF4-FFF2-40B4-BE49-F238E27FC236}">
                <a16:creationId xmlns:a16="http://schemas.microsoft.com/office/drawing/2014/main" id="{4DDF1425-786B-446E-AC2F-A550ADDA86B9}"/>
              </a:ext>
            </a:extLst>
          </p:cNvPr>
          <p:cNvPicPr>
            <a:picLocks noGrp="1" noChangeAspect="1"/>
          </p:cNvPicPr>
          <p:nvPr>
            <p:ph sz="quarter" idx="14"/>
          </p:nvPr>
        </p:nvPicPr>
        <p:blipFill>
          <a:blip r:embed="rId3"/>
          <a:stretch>
            <a:fillRect/>
          </a:stretch>
        </p:blipFill>
        <p:spPr>
          <a:xfrm>
            <a:off x="2076915" y="2511414"/>
            <a:ext cx="4990171" cy="3700338"/>
          </a:xfrm>
          <a:prstGeom prst="rect">
            <a:avLst/>
          </a:prstGeom>
        </p:spPr>
      </p:pic>
    </p:spTree>
    <p:extLst>
      <p:ext uri="{BB962C8B-B14F-4D97-AF65-F5344CB8AC3E}">
        <p14:creationId xmlns:p14="http://schemas.microsoft.com/office/powerpoint/2010/main" val="2483196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a:t>
            </a:r>
            <a:r>
              <a:rPr lang="en-IN" sz="100" dirty="0"/>
              <a:t> </a:t>
            </a:r>
            <a:r>
              <a:rPr lang="en-IN" dirty="0"/>
              <a:t>N</a:t>
            </a:r>
            <a:r>
              <a:rPr lang="en-IN" sz="100" dirty="0"/>
              <a:t> </a:t>
            </a:r>
            <a:r>
              <a:rPr lang="en-IN" dirty="0"/>
              <a:t>A Polymerase</a:t>
            </a:r>
          </a:p>
        </p:txBody>
      </p:sp>
      <p:sp>
        <p:nvSpPr>
          <p:cNvPr id="13" name="Content Placeholder 12"/>
          <p:cNvSpPr>
            <a:spLocks noGrp="1"/>
          </p:cNvSpPr>
          <p:nvPr>
            <p:ph sz="quarter" idx="13"/>
          </p:nvPr>
        </p:nvSpPr>
        <p:spPr>
          <a:xfrm>
            <a:off x="457200" y="1556327"/>
            <a:ext cx="8229600" cy="1935018"/>
          </a:xfrm>
        </p:spPr>
        <p:txBody>
          <a:bodyPr/>
          <a:lstStyle/>
          <a:p>
            <a:pPr marL="432" indent="0">
              <a:buNone/>
            </a:pPr>
            <a:r>
              <a:rPr lang="en-US" sz="2400" dirty="0"/>
              <a:t>During transcription,</a:t>
            </a:r>
          </a:p>
          <a:p>
            <a:r>
              <a:rPr lang="en-US" sz="2400" b="1" dirty="0"/>
              <a:t>R</a:t>
            </a:r>
            <a:r>
              <a:rPr lang="en-US" sz="200" b="1" dirty="0"/>
              <a:t> </a:t>
            </a:r>
            <a:r>
              <a:rPr lang="en-US" sz="2400" b="1" dirty="0"/>
              <a:t>N</a:t>
            </a:r>
            <a:r>
              <a:rPr lang="en-US" sz="200" b="1" dirty="0"/>
              <a:t> </a:t>
            </a:r>
            <a:r>
              <a:rPr lang="en-US" sz="2400" b="1" dirty="0"/>
              <a:t>A polymerase</a:t>
            </a:r>
            <a:r>
              <a:rPr lang="en-US" sz="2400" dirty="0"/>
              <a:t> moves along the D</a:t>
            </a:r>
            <a:r>
              <a:rPr lang="en-US" sz="200" dirty="0"/>
              <a:t> </a:t>
            </a:r>
            <a:r>
              <a:rPr lang="en-US" sz="2400" dirty="0"/>
              <a:t>N</a:t>
            </a:r>
            <a:r>
              <a:rPr lang="en-US" sz="200" dirty="0"/>
              <a:t> </a:t>
            </a:r>
            <a:r>
              <a:rPr lang="en-US" sz="2400" dirty="0"/>
              <a:t>A template to synthesize the corresponding m</a:t>
            </a:r>
            <a:r>
              <a:rPr lang="en-US" sz="200" dirty="0"/>
              <a:t> </a:t>
            </a:r>
            <a:r>
              <a:rPr lang="en-US" sz="2400" dirty="0"/>
              <a:t>R</a:t>
            </a:r>
            <a:r>
              <a:rPr lang="en-US" sz="200" dirty="0"/>
              <a:t> </a:t>
            </a:r>
            <a:r>
              <a:rPr lang="en-US" sz="2400" dirty="0"/>
              <a:t>N</a:t>
            </a:r>
            <a:r>
              <a:rPr lang="en-US" sz="200" dirty="0"/>
              <a:t> </a:t>
            </a:r>
            <a:r>
              <a:rPr lang="en-US" sz="2400" dirty="0"/>
              <a:t>A</a:t>
            </a:r>
          </a:p>
          <a:p>
            <a:r>
              <a:rPr lang="en-US" sz="2400" dirty="0"/>
              <a:t>the m</a:t>
            </a:r>
            <a:r>
              <a:rPr lang="en-US" sz="200" dirty="0"/>
              <a:t> </a:t>
            </a:r>
            <a:r>
              <a:rPr lang="en-US" sz="2400" dirty="0"/>
              <a:t>R</a:t>
            </a:r>
            <a:r>
              <a:rPr lang="en-US" sz="200" dirty="0"/>
              <a:t> </a:t>
            </a:r>
            <a:r>
              <a:rPr lang="en-US" sz="2400" dirty="0"/>
              <a:t>N</a:t>
            </a:r>
            <a:r>
              <a:rPr lang="en-US" sz="200" dirty="0"/>
              <a:t> </a:t>
            </a:r>
            <a:r>
              <a:rPr lang="en-US" sz="2400" dirty="0"/>
              <a:t>A is released at the termination point</a:t>
            </a:r>
            <a:endParaRPr lang="en-IN" sz="2400" dirty="0"/>
          </a:p>
        </p:txBody>
      </p:sp>
      <p:pic>
        <p:nvPicPr>
          <p:cNvPr id="15" name="Content Placeholder 14" descr="The pre m R N A is formed by ribonucleotides, and separates from the template strand at the termination site.">
            <a:extLst>
              <a:ext uri="{FF2B5EF4-FFF2-40B4-BE49-F238E27FC236}">
                <a16:creationId xmlns:a16="http://schemas.microsoft.com/office/drawing/2014/main" id="{5BD6A136-675F-43BF-B31E-93DADDC79A4F}"/>
              </a:ext>
            </a:extLst>
          </p:cNvPr>
          <p:cNvPicPr>
            <a:picLocks noGrp="1" noChangeAspect="1"/>
          </p:cNvPicPr>
          <p:nvPr>
            <p:ph sz="quarter" idx="14"/>
          </p:nvPr>
        </p:nvPicPr>
        <p:blipFill>
          <a:blip r:embed="rId2"/>
          <a:stretch>
            <a:fillRect/>
          </a:stretch>
        </p:blipFill>
        <p:spPr>
          <a:xfrm>
            <a:off x="2049958" y="3614335"/>
            <a:ext cx="5044084" cy="2785003"/>
          </a:xfrm>
          <a:prstGeom prst="rect">
            <a:avLst/>
          </a:prstGeom>
        </p:spPr>
      </p:pic>
    </p:spTree>
    <p:extLst>
      <p:ext uri="{BB962C8B-B14F-4D97-AF65-F5344CB8AC3E}">
        <p14:creationId xmlns:p14="http://schemas.microsoft.com/office/powerpoint/2010/main" val="3135302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3" name="Content Placeholder 2"/>
          <p:cNvSpPr>
            <a:spLocks noGrp="1"/>
          </p:cNvSpPr>
          <p:nvPr>
            <p:ph sz="quarter" idx="13"/>
          </p:nvPr>
        </p:nvSpPr>
        <p:spPr>
          <a:xfrm>
            <a:off x="457199" y="1556327"/>
            <a:ext cx="8283039" cy="806863"/>
          </a:xfrm>
        </p:spPr>
        <p:txBody>
          <a:bodyPr/>
          <a:lstStyle/>
          <a:p>
            <a:pPr marL="432" indent="0">
              <a:buNone/>
            </a:pPr>
            <a:r>
              <a:rPr lang="en-US" dirty="0"/>
              <a:t>What is the sequence of bases in m</a:t>
            </a:r>
            <a:r>
              <a:rPr lang="en-US" sz="100" dirty="0"/>
              <a:t> </a:t>
            </a:r>
            <a:r>
              <a:rPr lang="en-US" dirty="0"/>
              <a:t>R</a:t>
            </a:r>
            <a:r>
              <a:rPr lang="en-US" sz="100" dirty="0"/>
              <a:t> </a:t>
            </a:r>
            <a:r>
              <a:rPr lang="en-US" dirty="0"/>
              <a:t>N</a:t>
            </a:r>
            <a:r>
              <a:rPr lang="en-US" sz="100" dirty="0"/>
              <a:t> </a:t>
            </a:r>
            <a:r>
              <a:rPr lang="en-US" dirty="0"/>
              <a:t>A produced from a section of the template strand of D</a:t>
            </a:r>
            <a:r>
              <a:rPr lang="en-US" sz="100" dirty="0"/>
              <a:t> </a:t>
            </a:r>
            <a:r>
              <a:rPr lang="en-US" dirty="0"/>
              <a:t>N</a:t>
            </a:r>
            <a:r>
              <a:rPr lang="en-US" sz="100" dirty="0"/>
              <a:t> </a:t>
            </a:r>
            <a:r>
              <a:rPr lang="en-US" dirty="0"/>
              <a:t>A that has the sequence</a:t>
            </a:r>
            <a:endParaRPr lang="en-IN" dirty="0"/>
          </a:p>
        </p:txBody>
      </p:sp>
      <p:sp>
        <p:nvSpPr>
          <p:cNvPr id="4" name="Content Placeholder 3"/>
          <p:cNvSpPr>
            <a:spLocks noGrp="1"/>
          </p:cNvSpPr>
          <p:nvPr>
            <p:ph sz="quarter" idx="14"/>
          </p:nvPr>
        </p:nvSpPr>
        <p:spPr>
          <a:xfrm>
            <a:off x="457200" y="2434442"/>
            <a:ext cx="1324099" cy="403762"/>
          </a:xfrm>
        </p:spPr>
        <p:txBody>
          <a:bodyPr/>
          <a:lstStyle/>
          <a:p>
            <a:pPr marL="432" indent="0">
              <a:buNone/>
            </a:pPr>
            <a:r>
              <a:rPr lang="en-IN" dirty="0"/>
              <a:t>of bases</a:t>
            </a:r>
          </a:p>
        </p:txBody>
      </p:sp>
      <p:graphicFrame>
        <p:nvGraphicFramePr>
          <p:cNvPr id="13" name="Object 12" descr="C T A A G G question mark.">
            <a:extLst>
              <a:ext uri="{FF2B5EF4-FFF2-40B4-BE49-F238E27FC236}">
                <a16:creationId xmlns:a16="http://schemas.microsoft.com/office/drawing/2014/main" id="{594FDBE6-A36E-4B0C-BAA3-886C042D792C}"/>
              </a:ext>
            </a:extLst>
          </p:cNvPr>
          <p:cNvGraphicFramePr>
            <a:graphicFrameLocks noChangeAspect="1"/>
          </p:cNvGraphicFramePr>
          <p:nvPr>
            <p:extLst/>
          </p:nvPr>
        </p:nvGraphicFramePr>
        <p:xfrm>
          <a:off x="1901487" y="2490273"/>
          <a:ext cx="4762500" cy="292100"/>
        </p:xfrm>
        <a:graphic>
          <a:graphicData uri="http://schemas.openxmlformats.org/presentationml/2006/ole">
            <mc:AlternateContent xmlns:mc="http://schemas.openxmlformats.org/markup-compatibility/2006">
              <mc:Choice xmlns:v="urn:schemas-microsoft-com:vml" Requires="v">
                <p:oleObj spid="_x0000_s18450" name="Equation" r:id="rId3" imgW="4762440" imgH="291960" progId="Equation.DSMT4">
                  <p:embed/>
                </p:oleObj>
              </mc:Choice>
              <mc:Fallback>
                <p:oleObj name="Equation" r:id="rId3" imgW="4762440" imgH="291960" progId="Equation.DSMT4">
                  <p:embed/>
                  <p:pic>
                    <p:nvPicPr>
                      <p:cNvPr id="13" name="Object 12" descr="C T A A G G question mark.">
                        <a:extLst>
                          <a:ext uri="{FF2B5EF4-FFF2-40B4-BE49-F238E27FC236}">
                            <a16:creationId xmlns:a16="http://schemas.microsoft.com/office/drawing/2014/main" id="{594FDBE6-A36E-4B0C-BAA3-886C042D792C}"/>
                          </a:ext>
                        </a:extLst>
                      </p:cNvPr>
                      <p:cNvPicPr/>
                      <p:nvPr/>
                    </p:nvPicPr>
                    <p:blipFill>
                      <a:blip r:embed="rId4"/>
                      <a:stretch>
                        <a:fillRect/>
                      </a:stretch>
                    </p:blipFill>
                    <p:spPr>
                      <a:xfrm>
                        <a:off x="1901487" y="2490273"/>
                        <a:ext cx="4762500" cy="292100"/>
                      </a:xfrm>
                      <a:prstGeom prst="rect">
                        <a:avLst/>
                      </a:prstGeom>
                    </p:spPr>
                  </p:pic>
                </p:oleObj>
              </mc:Fallback>
            </mc:AlternateContent>
          </a:graphicData>
        </a:graphic>
      </p:graphicFrame>
      <p:sp>
        <p:nvSpPr>
          <p:cNvPr id="5" name="Content Placeholder 4"/>
          <p:cNvSpPr>
            <a:spLocks noGrp="1"/>
          </p:cNvSpPr>
          <p:nvPr>
            <p:ph sz="quarter" idx="15"/>
          </p:nvPr>
        </p:nvSpPr>
        <p:spPr>
          <a:xfrm>
            <a:off x="457201" y="3241964"/>
            <a:ext cx="457200" cy="427511"/>
          </a:xfrm>
        </p:spPr>
        <p:txBody>
          <a:bodyPr/>
          <a:lstStyle/>
          <a:p>
            <a:pPr marL="432" indent="0">
              <a:buNone/>
            </a:pPr>
            <a:r>
              <a:rPr lang="en-IN" b="1" dirty="0">
                <a:solidFill>
                  <a:srgbClr val="007FA3"/>
                </a:solidFill>
              </a:rPr>
              <a:t>A.</a:t>
            </a:r>
          </a:p>
        </p:txBody>
      </p:sp>
      <p:graphicFrame>
        <p:nvGraphicFramePr>
          <p:cNvPr id="14" name="Object 13" descr="G A T T C C.">
            <a:extLst>
              <a:ext uri="{FF2B5EF4-FFF2-40B4-BE49-F238E27FC236}">
                <a16:creationId xmlns:a16="http://schemas.microsoft.com/office/drawing/2014/main" id="{D0491C98-1D4C-4015-BF2A-D29B98E34013}"/>
              </a:ext>
            </a:extLst>
          </p:cNvPr>
          <p:cNvGraphicFramePr>
            <a:graphicFrameLocks noChangeAspect="1"/>
          </p:cNvGraphicFramePr>
          <p:nvPr>
            <p:extLst/>
          </p:nvPr>
        </p:nvGraphicFramePr>
        <p:xfrm>
          <a:off x="1030788" y="3377375"/>
          <a:ext cx="4432300" cy="292100"/>
        </p:xfrm>
        <a:graphic>
          <a:graphicData uri="http://schemas.openxmlformats.org/presentationml/2006/ole">
            <mc:AlternateContent xmlns:mc="http://schemas.openxmlformats.org/markup-compatibility/2006">
              <mc:Choice xmlns:v="urn:schemas-microsoft-com:vml" Requires="v">
                <p:oleObj spid="_x0000_s18451" name="Equation" r:id="rId5" imgW="4431960" imgH="291960" progId="Equation.DSMT4">
                  <p:embed/>
                </p:oleObj>
              </mc:Choice>
              <mc:Fallback>
                <p:oleObj name="Equation" r:id="rId5" imgW="4431960" imgH="291960" progId="Equation.DSMT4">
                  <p:embed/>
                  <p:pic>
                    <p:nvPicPr>
                      <p:cNvPr id="14" name="Object 13" descr="G A T T C C.">
                        <a:extLst>
                          <a:ext uri="{FF2B5EF4-FFF2-40B4-BE49-F238E27FC236}">
                            <a16:creationId xmlns:a16="http://schemas.microsoft.com/office/drawing/2014/main" id="{D0491C98-1D4C-4015-BF2A-D29B98E34013}"/>
                          </a:ext>
                        </a:extLst>
                      </p:cNvPr>
                      <p:cNvPicPr/>
                      <p:nvPr/>
                    </p:nvPicPr>
                    <p:blipFill>
                      <a:blip r:embed="rId6"/>
                      <a:stretch>
                        <a:fillRect/>
                      </a:stretch>
                    </p:blipFill>
                    <p:spPr>
                      <a:xfrm>
                        <a:off x="1030788" y="3377375"/>
                        <a:ext cx="4432300" cy="292100"/>
                      </a:xfrm>
                      <a:prstGeom prst="rect">
                        <a:avLst/>
                      </a:prstGeom>
                    </p:spPr>
                  </p:pic>
                </p:oleObj>
              </mc:Fallback>
            </mc:AlternateContent>
          </a:graphicData>
        </a:graphic>
      </p:graphicFrame>
      <p:sp>
        <p:nvSpPr>
          <p:cNvPr id="6" name="Content Placeholder 5"/>
          <p:cNvSpPr>
            <a:spLocks noGrp="1"/>
          </p:cNvSpPr>
          <p:nvPr>
            <p:ph sz="quarter" idx="16"/>
          </p:nvPr>
        </p:nvSpPr>
        <p:spPr>
          <a:xfrm>
            <a:off x="457200" y="4073236"/>
            <a:ext cx="457201" cy="439388"/>
          </a:xfrm>
        </p:spPr>
        <p:txBody>
          <a:bodyPr/>
          <a:lstStyle/>
          <a:p>
            <a:pPr marL="432" indent="0">
              <a:buNone/>
            </a:pPr>
            <a:r>
              <a:rPr lang="en-IN" b="1" dirty="0">
                <a:solidFill>
                  <a:srgbClr val="007FA3"/>
                </a:solidFill>
              </a:rPr>
              <a:t>B.</a:t>
            </a:r>
          </a:p>
        </p:txBody>
      </p:sp>
      <p:graphicFrame>
        <p:nvGraphicFramePr>
          <p:cNvPr id="15" name="Object 14" descr="G A U U C C.">
            <a:extLst>
              <a:ext uri="{FF2B5EF4-FFF2-40B4-BE49-F238E27FC236}">
                <a16:creationId xmlns:a16="http://schemas.microsoft.com/office/drawing/2014/main" id="{05B513B9-0E38-4C6A-A7F7-FC21B18E012C}"/>
              </a:ext>
            </a:extLst>
          </p:cNvPr>
          <p:cNvGraphicFramePr>
            <a:graphicFrameLocks noChangeAspect="1"/>
          </p:cNvGraphicFramePr>
          <p:nvPr>
            <p:extLst/>
          </p:nvPr>
        </p:nvGraphicFramePr>
        <p:xfrm>
          <a:off x="1038008" y="4163852"/>
          <a:ext cx="4432300" cy="292100"/>
        </p:xfrm>
        <a:graphic>
          <a:graphicData uri="http://schemas.openxmlformats.org/presentationml/2006/ole">
            <mc:AlternateContent xmlns:mc="http://schemas.openxmlformats.org/markup-compatibility/2006">
              <mc:Choice xmlns:v="urn:schemas-microsoft-com:vml" Requires="v">
                <p:oleObj spid="_x0000_s18452" name="Equation" r:id="rId7" imgW="4431960" imgH="291960" progId="Equation.DSMT4">
                  <p:embed/>
                </p:oleObj>
              </mc:Choice>
              <mc:Fallback>
                <p:oleObj name="Equation" r:id="rId7" imgW="4431960" imgH="291960" progId="Equation.DSMT4">
                  <p:embed/>
                  <p:pic>
                    <p:nvPicPr>
                      <p:cNvPr id="15" name="Object 14" descr="G A U U C C.">
                        <a:extLst>
                          <a:ext uri="{FF2B5EF4-FFF2-40B4-BE49-F238E27FC236}">
                            <a16:creationId xmlns:a16="http://schemas.microsoft.com/office/drawing/2014/main" id="{05B513B9-0E38-4C6A-A7F7-FC21B18E012C}"/>
                          </a:ext>
                        </a:extLst>
                      </p:cNvPr>
                      <p:cNvPicPr/>
                      <p:nvPr/>
                    </p:nvPicPr>
                    <p:blipFill>
                      <a:blip r:embed="rId8"/>
                      <a:stretch>
                        <a:fillRect/>
                      </a:stretch>
                    </p:blipFill>
                    <p:spPr>
                      <a:xfrm>
                        <a:off x="1038008" y="4163852"/>
                        <a:ext cx="4432300" cy="292100"/>
                      </a:xfrm>
                      <a:prstGeom prst="rect">
                        <a:avLst/>
                      </a:prstGeom>
                    </p:spPr>
                  </p:pic>
                </p:oleObj>
              </mc:Fallback>
            </mc:AlternateContent>
          </a:graphicData>
        </a:graphic>
      </p:graphicFrame>
      <p:sp>
        <p:nvSpPr>
          <p:cNvPr id="7" name="Content Placeholder 6"/>
          <p:cNvSpPr>
            <a:spLocks noGrp="1"/>
          </p:cNvSpPr>
          <p:nvPr>
            <p:ph sz="quarter" idx="17"/>
          </p:nvPr>
        </p:nvSpPr>
        <p:spPr>
          <a:xfrm>
            <a:off x="457200" y="4916385"/>
            <a:ext cx="457201" cy="451262"/>
          </a:xfrm>
        </p:spPr>
        <p:txBody>
          <a:bodyPr/>
          <a:lstStyle/>
          <a:p>
            <a:pPr marL="432" indent="0">
              <a:buNone/>
            </a:pPr>
            <a:r>
              <a:rPr lang="en-IN" b="1" dirty="0">
                <a:solidFill>
                  <a:srgbClr val="007FA3"/>
                </a:solidFill>
              </a:rPr>
              <a:t>C.</a:t>
            </a:r>
          </a:p>
        </p:txBody>
      </p:sp>
      <p:graphicFrame>
        <p:nvGraphicFramePr>
          <p:cNvPr id="16" name="Object 15" descr="C T A A G G.">
            <a:extLst>
              <a:ext uri="{FF2B5EF4-FFF2-40B4-BE49-F238E27FC236}">
                <a16:creationId xmlns:a16="http://schemas.microsoft.com/office/drawing/2014/main" id="{DF01D736-60B4-4DF1-A970-ED7A5B01E452}"/>
              </a:ext>
            </a:extLst>
          </p:cNvPr>
          <p:cNvGraphicFramePr>
            <a:graphicFrameLocks noChangeAspect="1"/>
          </p:cNvGraphicFramePr>
          <p:nvPr>
            <p:extLst/>
          </p:nvPr>
        </p:nvGraphicFramePr>
        <p:xfrm>
          <a:off x="1021206" y="4940039"/>
          <a:ext cx="4483100" cy="292100"/>
        </p:xfrm>
        <a:graphic>
          <a:graphicData uri="http://schemas.openxmlformats.org/presentationml/2006/ole">
            <mc:AlternateContent xmlns:mc="http://schemas.openxmlformats.org/markup-compatibility/2006">
              <mc:Choice xmlns:v="urn:schemas-microsoft-com:vml" Requires="v">
                <p:oleObj spid="_x0000_s18453" name="Equation" r:id="rId9" imgW="4483080" imgH="291960" progId="Equation.DSMT4">
                  <p:embed/>
                </p:oleObj>
              </mc:Choice>
              <mc:Fallback>
                <p:oleObj name="Equation" r:id="rId9" imgW="4483080" imgH="291960" progId="Equation.DSMT4">
                  <p:embed/>
                  <p:pic>
                    <p:nvPicPr>
                      <p:cNvPr id="16" name="Object 15" descr="C T A A G G.">
                        <a:extLst>
                          <a:ext uri="{FF2B5EF4-FFF2-40B4-BE49-F238E27FC236}">
                            <a16:creationId xmlns:a16="http://schemas.microsoft.com/office/drawing/2014/main" id="{DF01D736-60B4-4DF1-A970-ED7A5B01E452}"/>
                          </a:ext>
                        </a:extLst>
                      </p:cNvPr>
                      <p:cNvPicPr/>
                      <p:nvPr/>
                    </p:nvPicPr>
                    <p:blipFill>
                      <a:blip r:embed="rId10"/>
                      <a:stretch>
                        <a:fillRect/>
                      </a:stretch>
                    </p:blipFill>
                    <p:spPr>
                      <a:xfrm>
                        <a:off x="1021206" y="4940039"/>
                        <a:ext cx="4483100" cy="292100"/>
                      </a:xfrm>
                      <a:prstGeom prst="rect">
                        <a:avLst/>
                      </a:prstGeom>
                    </p:spPr>
                  </p:pic>
                </p:oleObj>
              </mc:Fallback>
            </mc:AlternateContent>
          </a:graphicData>
        </a:graphic>
      </p:graphicFrame>
    </p:spTree>
    <p:extLst>
      <p:ext uri="{BB962C8B-B14F-4D97-AF65-F5344CB8AC3E}">
        <p14:creationId xmlns:p14="http://schemas.microsoft.com/office/powerpoint/2010/main" val="312479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3" name="Content Placeholder 2"/>
          <p:cNvSpPr>
            <a:spLocks noGrp="1"/>
          </p:cNvSpPr>
          <p:nvPr>
            <p:ph sz="quarter" idx="13"/>
          </p:nvPr>
        </p:nvSpPr>
        <p:spPr>
          <a:xfrm>
            <a:off x="457199" y="1556327"/>
            <a:ext cx="8283039" cy="806863"/>
          </a:xfrm>
        </p:spPr>
        <p:txBody>
          <a:bodyPr/>
          <a:lstStyle/>
          <a:p>
            <a:pPr marL="432" indent="0">
              <a:buNone/>
            </a:pPr>
            <a:r>
              <a:rPr lang="en-US" dirty="0"/>
              <a:t>What is the sequence of bases in m</a:t>
            </a:r>
            <a:r>
              <a:rPr lang="en-US" sz="100" dirty="0"/>
              <a:t> </a:t>
            </a:r>
            <a:r>
              <a:rPr lang="en-US" dirty="0"/>
              <a:t>R</a:t>
            </a:r>
            <a:r>
              <a:rPr lang="en-US" sz="100" dirty="0"/>
              <a:t> </a:t>
            </a:r>
            <a:r>
              <a:rPr lang="en-US" dirty="0"/>
              <a:t>N</a:t>
            </a:r>
            <a:r>
              <a:rPr lang="en-US" sz="100" dirty="0"/>
              <a:t> </a:t>
            </a:r>
            <a:r>
              <a:rPr lang="en-US" dirty="0"/>
              <a:t>A produced from a section of the template strand of D</a:t>
            </a:r>
            <a:r>
              <a:rPr lang="en-US" sz="100" dirty="0"/>
              <a:t> </a:t>
            </a:r>
            <a:r>
              <a:rPr lang="en-US" dirty="0"/>
              <a:t>N</a:t>
            </a:r>
            <a:r>
              <a:rPr lang="en-US" sz="100" dirty="0"/>
              <a:t> </a:t>
            </a:r>
            <a:r>
              <a:rPr lang="en-US" dirty="0"/>
              <a:t>A that has the sequence</a:t>
            </a:r>
            <a:endParaRPr lang="en-IN" dirty="0"/>
          </a:p>
        </p:txBody>
      </p:sp>
      <p:sp>
        <p:nvSpPr>
          <p:cNvPr id="4" name="Content Placeholder 3"/>
          <p:cNvSpPr>
            <a:spLocks noGrp="1"/>
          </p:cNvSpPr>
          <p:nvPr>
            <p:ph sz="quarter" idx="14"/>
          </p:nvPr>
        </p:nvSpPr>
        <p:spPr>
          <a:xfrm>
            <a:off x="457200" y="2434442"/>
            <a:ext cx="1324099" cy="403762"/>
          </a:xfrm>
        </p:spPr>
        <p:txBody>
          <a:bodyPr/>
          <a:lstStyle/>
          <a:p>
            <a:pPr marL="432" indent="0">
              <a:buNone/>
            </a:pPr>
            <a:r>
              <a:rPr lang="en-IN" dirty="0"/>
              <a:t>of bases</a:t>
            </a:r>
          </a:p>
        </p:txBody>
      </p:sp>
      <p:graphicFrame>
        <p:nvGraphicFramePr>
          <p:cNvPr id="13" name="Object 12" descr="C T A A G G question mark.">
            <a:extLst>
              <a:ext uri="{FF2B5EF4-FFF2-40B4-BE49-F238E27FC236}">
                <a16:creationId xmlns:a16="http://schemas.microsoft.com/office/drawing/2014/main" id="{594FDBE6-A36E-4B0C-BAA3-886C042D792C}"/>
              </a:ext>
            </a:extLst>
          </p:cNvPr>
          <p:cNvGraphicFramePr>
            <a:graphicFrameLocks noChangeAspect="1"/>
          </p:cNvGraphicFramePr>
          <p:nvPr/>
        </p:nvGraphicFramePr>
        <p:xfrm>
          <a:off x="1901487" y="2490273"/>
          <a:ext cx="4762500" cy="292100"/>
        </p:xfrm>
        <a:graphic>
          <a:graphicData uri="http://schemas.openxmlformats.org/presentationml/2006/ole">
            <mc:AlternateContent xmlns:mc="http://schemas.openxmlformats.org/markup-compatibility/2006">
              <mc:Choice xmlns:v="urn:schemas-microsoft-com:vml" Requires="v">
                <p:oleObj spid="_x0000_s19462" name="Equation" r:id="rId3" imgW="4762440" imgH="291960" progId="Equation.DSMT4">
                  <p:embed/>
                </p:oleObj>
              </mc:Choice>
              <mc:Fallback>
                <p:oleObj name="Equation" r:id="rId3" imgW="4762440" imgH="291960" progId="Equation.DSMT4">
                  <p:embed/>
                  <p:pic>
                    <p:nvPicPr>
                      <p:cNvPr id="13" name="Object 12" descr="C T A A G G question mark.">
                        <a:extLst>
                          <a:ext uri="{FF2B5EF4-FFF2-40B4-BE49-F238E27FC236}">
                            <a16:creationId xmlns:a16="http://schemas.microsoft.com/office/drawing/2014/main" id="{594FDBE6-A36E-4B0C-BAA3-886C042D792C}"/>
                          </a:ext>
                        </a:extLst>
                      </p:cNvPr>
                      <p:cNvPicPr/>
                      <p:nvPr/>
                    </p:nvPicPr>
                    <p:blipFill>
                      <a:blip r:embed="rId4"/>
                      <a:stretch>
                        <a:fillRect/>
                      </a:stretch>
                    </p:blipFill>
                    <p:spPr>
                      <a:xfrm>
                        <a:off x="1901487" y="2490273"/>
                        <a:ext cx="4762500" cy="292100"/>
                      </a:xfrm>
                      <a:prstGeom prst="rect">
                        <a:avLst/>
                      </a:prstGeom>
                    </p:spPr>
                  </p:pic>
                </p:oleObj>
              </mc:Fallback>
            </mc:AlternateContent>
          </a:graphicData>
        </a:graphic>
      </p:graphicFrame>
      <p:sp>
        <p:nvSpPr>
          <p:cNvPr id="6" name="Content Placeholder 5"/>
          <p:cNvSpPr>
            <a:spLocks noGrp="1"/>
          </p:cNvSpPr>
          <p:nvPr>
            <p:ph sz="quarter" idx="16"/>
          </p:nvPr>
        </p:nvSpPr>
        <p:spPr>
          <a:xfrm>
            <a:off x="457200" y="4073236"/>
            <a:ext cx="457201" cy="439388"/>
          </a:xfrm>
        </p:spPr>
        <p:txBody>
          <a:bodyPr/>
          <a:lstStyle/>
          <a:p>
            <a:pPr marL="432" indent="0">
              <a:buNone/>
            </a:pPr>
            <a:r>
              <a:rPr lang="en-IN" b="1" dirty="0">
                <a:solidFill>
                  <a:srgbClr val="007FA3"/>
                </a:solidFill>
              </a:rPr>
              <a:t>B.</a:t>
            </a:r>
          </a:p>
        </p:txBody>
      </p:sp>
      <p:pic>
        <p:nvPicPr>
          <p:cNvPr id="17" name="Content Placeholder 16" descr="Two strands are given. The first is C T A A G G. This results in the second: G A U U C C. ">
            <a:extLst>
              <a:ext uri="{FF2B5EF4-FFF2-40B4-BE49-F238E27FC236}">
                <a16:creationId xmlns:a16="http://schemas.microsoft.com/office/drawing/2014/main" id="{41CB1191-575C-4545-9B29-0294CDC84A40}"/>
              </a:ext>
            </a:extLst>
          </p:cNvPr>
          <p:cNvPicPr>
            <a:picLocks noGrp="1" noChangeAspect="1"/>
          </p:cNvPicPr>
          <p:nvPr>
            <p:ph sz="quarter" idx="17"/>
          </p:nvPr>
        </p:nvPicPr>
        <p:blipFill>
          <a:blip r:embed="rId5"/>
          <a:stretch>
            <a:fillRect/>
          </a:stretch>
        </p:blipFill>
        <p:spPr>
          <a:xfrm>
            <a:off x="1086572" y="3105841"/>
            <a:ext cx="4334077" cy="1513047"/>
          </a:xfrm>
          <a:prstGeom prst="rect">
            <a:avLst/>
          </a:prstGeom>
        </p:spPr>
      </p:pic>
    </p:spTree>
    <p:extLst>
      <p:ext uri="{BB962C8B-B14F-4D97-AF65-F5344CB8AC3E}">
        <p14:creationId xmlns:p14="http://schemas.microsoft.com/office/powerpoint/2010/main" val="812981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400" dirty="0"/>
              <a:t>17.5 The Genetic Code and Protein Synthesis</a:t>
            </a:r>
            <a:endParaRPr lang="en-IN" sz="3400" dirty="0"/>
          </a:p>
        </p:txBody>
      </p:sp>
      <p:sp>
        <p:nvSpPr>
          <p:cNvPr id="6" name="Content Placeholder 5"/>
          <p:cNvSpPr>
            <a:spLocks noGrp="1"/>
          </p:cNvSpPr>
          <p:nvPr>
            <p:ph sz="quarter" idx="13"/>
          </p:nvPr>
        </p:nvSpPr>
        <p:spPr>
          <a:xfrm>
            <a:off x="457200" y="1556327"/>
            <a:ext cx="4508500" cy="3193473"/>
          </a:xfrm>
        </p:spPr>
        <p:txBody>
          <a:bodyPr/>
          <a:lstStyle/>
          <a:p>
            <a:pPr marL="432" indent="0">
              <a:buNone/>
            </a:pPr>
            <a:r>
              <a:rPr lang="en-US" dirty="0"/>
              <a:t>In the translation process, t</a:t>
            </a:r>
            <a:r>
              <a:rPr lang="en-US" sz="100" dirty="0"/>
              <a:t> </a:t>
            </a:r>
            <a:r>
              <a:rPr lang="en-US" dirty="0"/>
              <a:t>R</a:t>
            </a:r>
            <a:r>
              <a:rPr lang="en-US" sz="100" dirty="0"/>
              <a:t> </a:t>
            </a:r>
            <a:r>
              <a:rPr lang="en-US" dirty="0"/>
              <a:t>N</a:t>
            </a:r>
            <a:r>
              <a:rPr lang="en-US" sz="100" dirty="0"/>
              <a:t> </a:t>
            </a:r>
            <a:r>
              <a:rPr lang="en-US" dirty="0"/>
              <a:t>A molecules, amino acids, and enzymes convert the codons on m</a:t>
            </a:r>
            <a:r>
              <a:rPr lang="en-US" sz="100" dirty="0"/>
              <a:t> </a:t>
            </a:r>
            <a:r>
              <a:rPr lang="en-US" dirty="0"/>
              <a:t>R</a:t>
            </a:r>
            <a:r>
              <a:rPr lang="en-US" sz="100" dirty="0"/>
              <a:t> </a:t>
            </a:r>
            <a:r>
              <a:rPr lang="en-US" dirty="0"/>
              <a:t>N</a:t>
            </a:r>
            <a:r>
              <a:rPr lang="en-US" sz="100" dirty="0"/>
              <a:t> </a:t>
            </a:r>
            <a:r>
              <a:rPr lang="en-US" dirty="0"/>
              <a:t>A to build a protein.</a:t>
            </a:r>
          </a:p>
          <a:p>
            <a:pPr marL="432" indent="0">
              <a:buNone/>
            </a:pPr>
            <a:r>
              <a:rPr lang="en-US" dirty="0"/>
              <a:t>An activated t</a:t>
            </a:r>
            <a:r>
              <a:rPr lang="en-US" sz="100" dirty="0"/>
              <a:t> </a:t>
            </a:r>
            <a:r>
              <a:rPr lang="en-US" dirty="0"/>
              <a:t>R</a:t>
            </a:r>
            <a:r>
              <a:rPr lang="en-US" sz="100" dirty="0"/>
              <a:t> </a:t>
            </a:r>
            <a:r>
              <a:rPr lang="en-US" dirty="0"/>
              <a:t>N</a:t>
            </a:r>
            <a:r>
              <a:rPr lang="en-US" sz="100" dirty="0"/>
              <a:t> </a:t>
            </a:r>
            <a:r>
              <a:rPr lang="en-US" dirty="0"/>
              <a:t>A with anticodon A</a:t>
            </a:r>
            <a:r>
              <a:rPr lang="en-US" sz="100" dirty="0"/>
              <a:t> </a:t>
            </a:r>
            <a:r>
              <a:rPr lang="en-US" dirty="0"/>
              <a:t>G</a:t>
            </a:r>
            <a:r>
              <a:rPr lang="en-US" sz="100" dirty="0"/>
              <a:t> </a:t>
            </a:r>
            <a:r>
              <a:rPr lang="en-US" dirty="0"/>
              <a:t>U bonds to serine at the acceptor stem.</a:t>
            </a:r>
          </a:p>
        </p:txBody>
      </p:sp>
      <p:pic>
        <p:nvPicPr>
          <p:cNvPr id="16" name="Content Placeholder 15" descr="A serine bonds with the 3 prime, A, C, C, of the acceptor stem. The anticodon consists of 3 bases, A G U, which pair with 3 bases, U C A, of an m R N A.">
            <a:extLst>
              <a:ext uri="{FF2B5EF4-FFF2-40B4-BE49-F238E27FC236}">
                <a16:creationId xmlns:a16="http://schemas.microsoft.com/office/drawing/2014/main" id="{43C40087-FFB4-4F39-87A0-41DB61186A4A}"/>
              </a:ext>
            </a:extLst>
          </p:cNvPr>
          <p:cNvPicPr>
            <a:picLocks noGrp="1" noChangeAspect="1"/>
          </p:cNvPicPr>
          <p:nvPr>
            <p:ph sz="quarter" idx="14"/>
          </p:nvPr>
        </p:nvPicPr>
        <p:blipFill>
          <a:blip r:embed="rId2"/>
          <a:stretch>
            <a:fillRect/>
          </a:stretch>
        </p:blipFill>
        <p:spPr>
          <a:xfrm>
            <a:off x="6130408" y="1545751"/>
            <a:ext cx="2632592" cy="3491648"/>
          </a:xfrm>
          <a:prstGeom prst="rect">
            <a:avLst/>
          </a:prstGeom>
        </p:spPr>
      </p:pic>
      <p:sp>
        <p:nvSpPr>
          <p:cNvPr id="8" name="Content Placeholder 7"/>
          <p:cNvSpPr>
            <a:spLocks noGrp="1"/>
          </p:cNvSpPr>
          <p:nvPr>
            <p:ph sz="quarter" idx="15"/>
          </p:nvPr>
        </p:nvSpPr>
        <p:spPr>
          <a:xfrm>
            <a:off x="457201" y="5270501"/>
            <a:ext cx="7886700" cy="850900"/>
          </a:xfrm>
        </p:spPr>
        <p:txBody>
          <a:bodyPr/>
          <a:lstStyle/>
          <a:p>
            <a:pPr marL="432" indent="0">
              <a:buNone/>
            </a:pPr>
            <a:r>
              <a:rPr lang="en-US" b="1" dirty="0"/>
              <a:t>Learning Goal</a:t>
            </a:r>
            <a:r>
              <a:rPr lang="en-US" dirty="0"/>
              <a:t> Use the genetic code to write the amino acid sequence for a segment of m</a:t>
            </a:r>
            <a:r>
              <a:rPr lang="en-US" sz="100" dirty="0"/>
              <a:t> </a:t>
            </a:r>
            <a:r>
              <a:rPr lang="en-US" dirty="0"/>
              <a:t>R</a:t>
            </a:r>
            <a:r>
              <a:rPr lang="en-US" sz="100" dirty="0"/>
              <a:t> </a:t>
            </a:r>
            <a:r>
              <a:rPr lang="en-US" dirty="0"/>
              <a:t>N</a:t>
            </a:r>
            <a:r>
              <a:rPr lang="en-US" sz="100" dirty="0"/>
              <a:t> </a:t>
            </a:r>
            <a:r>
              <a:rPr lang="en-US" dirty="0"/>
              <a:t>A.</a:t>
            </a:r>
          </a:p>
        </p:txBody>
      </p:sp>
    </p:spTree>
    <p:extLst>
      <p:ext uri="{BB962C8B-B14F-4D97-AF65-F5344CB8AC3E}">
        <p14:creationId xmlns:p14="http://schemas.microsoft.com/office/powerpoint/2010/main" val="2179941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Code </a:t>
            </a:r>
            <a:r>
              <a:rPr lang="en-US" sz="2000" b="0" dirty="0"/>
              <a:t>(1 of 2)</a:t>
            </a:r>
            <a:endParaRPr lang="en-IN" dirty="0"/>
          </a:p>
        </p:txBody>
      </p:sp>
      <p:sp>
        <p:nvSpPr>
          <p:cNvPr id="13" name="Content Placeholder 12"/>
          <p:cNvSpPr>
            <a:spLocks noGrp="1"/>
          </p:cNvSpPr>
          <p:nvPr>
            <p:ph sz="quarter" idx="13"/>
          </p:nvPr>
        </p:nvSpPr>
        <p:spPr>
          <a:xfrm>
            <a:off x="457200" y="1556327"/>
            <a:ext cx="8229600" cy="1199573"/>
          </a:xfrm>
        </p:spPr>
        <p:txBody>
          <a:bodyPr/>
          <a:lstStyle/>
          <a:p>
            <a:pPr marL="432" indent="0">
              <a:buNone/>
            </a:pPr>
            <a:r>
              <a:rPr lang="en-US" sz="2400" dirty="0"/>
              <a:t>The </a:t>
            </a:r>
            <a:r>
              <a:rPr lang="en-US" sz="2400" b="1" dirty="0"/>
              <a:t>genetic code</a:t>
            </a:r>
            <a:r>
              <a:rPr lang="en-US" sz="2400" dirty="0"/>
              <a:t> consists of a series of three nucleotides (triplets) in m</a:t>
            </a:r>
            <a:r>
              <a:rPr lang="en-US" sz="200" dirty="0"/>
              <a:t> </a:t>
            </a:r>
            <a:r>
              <a:rPr lang="en-US" sz="2400" dirty="0"/>
              <a:t>R</a:t>
            </a:r>
            <a:r>
              <a:rPr lang="en-US" sz="200" dirty="0"/>
              <a:t> </a:t>
            </a:r>
            <a:r>
              <a:rPr lang="en-US" sz="2400" dirty="0"/>
              <a:t>N</a:t>
            </a:r>
            <a:r>
              <a:rPr lang="en-US" sz="200" dirty="0"/>
              <a:t> </a:t>
            </a:r>
            <a:r>
              <a:rPr lang="en-US" sz="2400" dirty="0"/>
              <a:t>A called </a:t>
            </a:r>
            <a:r>
              <a:rPr lang="en-US" sz="2400" b="1" dirty="0"/>
              <a:t>codons</a:t>
            </a:r>
            <a:r>
              <a:rPr lang="en-US" sz="2400" dirty="0"/>
              <a:t> that specify the amino acids and their sequence in the protein.</a:t>
            </a:r>
          </a:p>
        </p:txBody>
      </p:sp>
      <p:pic>
        <p:nvPicPr>
          <p:cNvPr id="15" name="Content Placeholder 14" descr="Codons in m R N A are U U U, and U U U, and U U U. After translation, the amino acid sequence is phe, and phe, and phe.">
            <a:extLst>
              <a:ext uri="{FF2B5EF4-FFF2-40B4-BE49-F238E27FC236}">
                <a16:creationId xmlns:a16="http://schemas.microsoft.com/office/drawing/2014/main" id="{F238C4CE-B2E2-46AC-B46A-1DF5BAF5586A}"/>
              </a:ext>
            </a:extLst>
          </p:cNvPr>
          <p:cNvPicPr>
            <a:picLocks noGrp="1" noChangeAspect="1"/>
          </p:cNvPicPr>
          <p:nvPr>
            <p:ph sz="quarter" idx="14"/>
          </p:nvPr>
        </p:nvPicPr>
        <p:blipFill>
          <a:blip r:embed="rId2"/>
          <a:stretch>
            <a:fillRect/>
          </a:stretch>
        </p:blipFill>
        <p:spPr>
          <a:xfrm>
            <a:off x="457200" y="3108248"/>
            <a:ext cx="8229600" cy="1640041"/>
          </a:xfrm>
          <a:prstGeom prst="rect">
            <a:avLst/>
          </a:prstGeom>
        </p:spPr>
      </p:pic>
    </p:spTree>
    <p:extLst>
      <p:ext uri="{BB962C8B-B14F-4D97-AF65-F5344CB8AC3E}">
        <p14:creationId xmlns:p14="http://schemas.microsoft.com/office/powerpoint/2010/main" val="3513472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Code </a:t>
            </a:r>
            <a:r>
              <a:rPr lang="en-US" sz="2000" b="0" dirty="0"/>
              <a:t>(2 of 2)</a:t>
            </a:r>
            <a:endParaRPr lang="en-IN" dirty="0"/>
          </a:p>
        </p:txBody>
      </p:sp>
      <p:pic>
        <p:nvPicPr>
          <p:cNvPr id="15" name="Content Placeholder 14" descr="Core chemistry skill, writing the amino acid for a m r n a codon.">
            <a:extLst>
              <a:ext uri="{FF2B5EF4-FFF2-40B4-BE49-F238E27FC236}">
                <a16:creationId xmlns:a16="http://schemas.microsoft.com/office/drawing/2014/main" id="{E1946BB7-49F7-4AA6-A2EC-AE6FAB6749B4}"/>
              </a:ext>
            </a:extLst>
          </p:cNvPr>
          <p:cNvPicPr>
            <a:picLocks noGrp="1" noChangeAspect="1"/>
          </p:cNvPicPr>
          <p:nvPr>
            <p:ph sz="quarter" idx="13"/>
          </p:nvPr>
        </p:nvPicPr>
        <p:blipFill>
          <a:blip r:embed="rId2"/>
          <a:stretch>
            <a:fillRect/>
          </a:stretch>
        </p:blipFill>
        <p:spPr>
          <a:xfrm>
            <a:off x="457200" y="1563202"/>
            <a:ext cx="2414225" cy="719390"/>
          </a:xfrm>
          <a:prstGeom prst="rect">
            <a:avLst/>
          </a:prstGeom>
        </p:spPr>
      </p:pic>
      <p:sp>
        <p:nvSpPr>
          <p:cNvPr id="14" name="Content Placeholder 13"/>
          <p:cNvSpPr>
            <a:spLocks noGrp="1"/>
          </p:cNvSpPr>
          <p:nvPr>
            <p:ph sz="quarter" idx="14"/>
          </p:nvPr>
        </p:nvSpPr>
        <p:spPr>
          <a:xfrm>
            <a:off x="457200" y="2533144"/>
            <a:ext cx="8229600" cy="3715255"/>
          </a:xfrm>
        </p:spPr>
        <p:txBody>
          <a:bodyPr/>
          <a:lstStyle/>
          <a:p>
            <a:pPr marL="432" indent="0">
              <a:buNone/>
            </a:pPr>
            <a:r>
              <a:rPr lang="en-US" sz="2400" dirty="0"/>
              <a:t>Codons have been determined for all 20 amino acids needed to build a protein.</a:t>
            </a:r>
          </a:p>
          <a:p>
            <a:r>
              <a:rPr lang="en-US" sz="2400" dirty="0"/>
              <a:t>At the beginning of m</a:t>
            </a:r>
            <a:r>
              <a:rPr lang="en-US" sz="200" dirty="0"/>
              <a:t> </a:t>
            </a:r>
            <a:r>
              <a:rPr lang="en-US" sz="2400" dirty="0"/>
              <a:t>R</a:t>
            </a:r>
            <a:r>
              <a:rPr lang="en-US" sz="200" dirty="0"/>
              <a:t> </a:t>
            </a:r>
            <a:r>
              <a:rPr lang="en-US" sz="2400" dirty="0"/>
              <a:t>N</a:t>
            </a:r>
            <a:r>
              <a:rPr lang="en-US" sz="200" dirty="0"/>
              <a:t> </a:t>
            </a:r>
            <a:r>
              <a:rPr lang="en-US" sz="2400" dirty="0"/>
              <a:t>A, the codon A</a:t>
            </a:r>
            <a:r>
              <a:rPr lang="en-US" sz="200" dirty="0"/>
              <a:t> </a:t>
            </a:r>
            <a:r>
              <a:rPr lang="en-US" sz="2400" dirty="0"/>
              <a:t>U</a:t>
            </a:r>
            <a:r>
              <a:rPr lang="en-US" sz="200" dirty="0"/>
              <a:t> </a:t>
            </a:r>
            <a:r>
              <a:rPr lang="en-US" sz="2400" dirty="0"/>
              <a:t>G signals the start of protein synthesis.</a:t>
            </a:r>
          </a:p>
          <a:p>
            <a:r>
              <a:rPr lang="en-US" sz="2400" dirty="0"/>
              <a:t>A total of 64 codons are possible from the triplet combinations of A, G, C, and U.</a:t>
            </a:r>
          </a:p>
          <a:p>
            <a:r>
              <a:rPr lang="en-US" sz="2400" dirty="0"/>
              <a:t>A codon stop signal of U</a:t>
            </a:r>
            <a:r>
              <a:rPr lang="en-US" sz="200" dirty="0"/>
              <a:t> </a:t>
            </a:r>
            <a:r>
              <a:rPr lang="en-US" sz="2400" dirty="0"/>
              <a:t>G</a:t>
            </a:r>
            <a:r>
              <a:rPr lang="en-US" sz="200" dirty="0"/>
              <a:t> </a:t>
            </a:r>
            <a:r>
              <a:rPr lang="en-US" sz="2400" dirty="0"/>
              <a:t>A, U</a:t>
            </a:r>
            <a:r>
              <a:rPr lang="en-US" sz="200" dirty="0"/>
              <a:t> </a:t>
            </a:r>
            <a:r>
              <a:rPr lang="en-US" sz="2400" dirty="0"/>
              <a:t>A</a:t>
            </a:r>
            <a:r>
              <a:rPr lang="en-US" sz="200" dirty="0"/>
              <a:t> </a:t>
            </a:r>
            <a:r>
              <a:rPr lang="en-US" sz="2400" dirty="0"/>
              <a:t>A, and U</a:t>
            </a:r>
            <a:r>
              <a:rPr lang="en-US" sz="200" dirty="0"/>
              <a:t> </a:t>
            </a:r>
            <a:r>
              <a:rPr lang="en-US" sz="2400" dirty="0"/>
              <a:t>A</a:t>
            </a:r>
            <a:r>
              <a:rPr lang="en-US" sz="200" dirty="0"/>
              <a:t> </a:t>
            </a:r>
            <a:r>
              <a:rPr lang="en-US" sz="2400" dirty="0"/>
              <a:t>G in m</a:t>
            </a:r>
            <a:r>
              <a:rPr lang="en-US" sz="200" dirty="0"/>
              <a:t> </a:t>
            </a:r>
            <a:r>
              <a:rPr lang="en-US" sz="2400" dirty="0"/>
              <a:t>R</a:t>
            </a:r>
            <a:r>
              <a:rPr lang="en-US" sz="200" dirty="0"/>
              <a:t> </a:t>
            </a:r>
            <a:r>
              <a:rPr lang="en-US" sz="2400" dirty="0"/>
              <a:t>N</a:t>
            </a:r>
            <a:r>
              <a:rPr lang="en-US" sz="200" dirty="0"/>
              <a:t> </a:t>
            </a:r>
            <a:r>
              <a:rPr lang="en-US" sz="2400" dirty="0"/>
              <a:t>A signals for the termination of protein synthesis.</a:t>
            </a:r>
          </a:p>
        </p:txBody>
      </p:sp>
    </p:spTree>
    <p:extLst>
      <p:ext uri="{BB962C8B-B14F-4D97-AF65-F5344CB8AC3E}">
        <p14:creationId xmlns:p14="http://schemas.microsoft.com/office/powerpoint/2010/main" val="3843395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47000" cy="1097279"/>
          </a:xfrm>
        </p:spPr>
        <p:txBody>
          <a:bodyPr/>
          <a:lstStyle/>
          <a:p>
            <a:r>
              <a:rPr lang="en-US" sz="3400" dirty="0"/>
              <a:t>Codons in m</a:t>
            </a:r>
            <a:r>
              <a:rPr lang="en-US" sz="100" dirty="0"/>
              <a:t> </a:t>
            </a:r>
            <a:r>
              <a:rPr lang="en-US" sz="3400" dirty="0"/>
              <a:t>R</a:t>
            </a:r>
            <a:r>
              <a:rPr lang="en-US" sz="100" dirty="0"/>
              <a:t> </a:t>
            </a:r>
            <a:r>
              <a:rPr lang="en-US" sz="3400" dirty="0"/>
              <a:t>N</a:t>
            </a:r>
            <a:r>
              <a:rPr lang="en-US" sz="100" dirty="0"/>
              <a:t> </a:t>
            </a:r>
            <a:r>
              <a:rPr lang="en-US" sz="3400" dirty="0"/>
              <a:t>A: The Genetic Code for Amino Acids</a:t>
            </a:r>
            <a:endParaRPr lang="en-IN" sz="3400" dirty="0"/>
          </a:p>
        </p:txBody>
      </p:sp>
      <p:sp>
        <p:nvSpPr>
          <p:cNvPr id="3" name="Content Placeholder 2"/>
          <p:cNvSpPr>
            <a:spLocks noGrp="1"/>
          </p:cNvSpPr>
          <p:nvPr>
            <p:ph sz="quarter" idx="13"/>
          </p:nvPr>
        </p:nvSpPr>
        <p:spPr>
          <a:xfrm>
            <a:off x="457200" y="1556327"/>
            <a:ext cx="7569200" cy="399473"/>
          </a:xfrm>
        </p:spPr>
        <p:txBody>
          <a:bodyPr/>
          <a:lstStyle/>
          <a:p>
            <a:pPr marL="432" indent="0">
              <a:buNone/>
            </a:pPr>
            <a:r>
              <a:rPr lang="en-US" sz="2200" dirty="0"/>
              <a:t>All other three-base codons designate a specific amino acid:</a:t>
            </a:r>
          </a:p>
        </p:txBody>
      </p:sp>
      <p:sp>
        <p:nvSpPr>
          <p:cNvPr id="4" name="Content Placeholder 3"/>
          <p:cNvSpPr>
            <a:spLocks noGrp="1"/>
          </p:cNvSpPr>
          <p:nvPr>
            <p:ph sz="quarter" idx="14"/>
          </p:nvPr>
        </p:nvSpPr>
        <p:spPr>
          <a:xfrm>
            <a:off x="457200" y="2059355"/>
            <a:ext cx="8305800" cy="391745"/>
          </a:xfrm>
        </p:spPr>
        <p:txBody>
          <a:bodyPr/>
          <a:lstStyle/>
          <a:p>
            <a:pPr marL="432" indent="0">
              <a:buNone/>
            </a:pPr>
            <a:r>
              <a:rPr lang="en-US" sz="2200" b="1" dirty="0"/>
              <a:t>Table 17.5</a:t>
            </a:r>
            <a:r>
              <a:rPr lang="en-US" sz="2200" dirty="0"/>
              <a:t> Codons in m</a:t>
            </a:r>
            <a:r>
              <a:rPr lang="en-US" sz="100" dirty="0"/>
              <a:t> </a:t>
            </a:r>
            <a:r>
              <a:rPr lang="en-US" sz="2200" dirty="0"/>
              <a:t>R</a:t>
            </a:r>
            <a:r>
              <a:rPr lang="en-US" sz="100" dirty="0"/>
              <a:t> </a:t>
            </a:r>
            <a:r>
              <a:rPr lang="en-US" sz="2200" dirty="0"/>
              <a:t>N</a:t>
            </a:r>
            <a:r>
              <a:rPr lang="en-US" sz="100" dirty="0"/>
              <a:t> </a:t>
            </a:r>
            <a:r>
              <a:rPr lang="en-US" sz="2200" dirty="0"/>
              <a:t>A: The Genetic Code for Amino Acids</a:t>
            </a:r>
          </a:p>
        </p:txBody>
      </p:sp>
      <p:pic>
        <p:nvPicPr>
          <p:cNvPr id="13" name="Content Placeholder 12" descr="A table of the genetic code for amino acids. For long description in Notes pane, press F6.">
            <a:extLst>
              <a:ext uri="{FF2B5EF4-FFF2-40B4-BE49-F238E27FC236}">
                <a16:creationId xmlns:a16="http://schemas.microsoft.com/office/drawing/2014/main" id="{7E07E327-18CC-45BA-BC65-E4BA61AEBCBD}"/>
              </a:ext>
            </a:extLst>
          </p:cNvPr>
          <p:cNvPicPr>
            <a:picLocks noGrp="1" noChangeAspect="1"/>
          </p:cNvPicPr>
          <p:nvPr>
            <p:ph sz="quarter" idx="15"/>
          </p:nvPr>
        </p:nvPicPr>
        <p:blipFill>
          <a:blip r:embed="rId3"/>
          <a:stretch>
            <a:fillRect/>
          </a:stretch>
        </p:blipFill>
        <p:spPr>
          <a:xfrm>
            <a:off x="2257643" y="2612260"/>
            <a:ext cx="4631888" cy="3700407"/>
          </a:xfrm>
          <a:prstGeom prst="rect">
            <a:avLst/>
          </a:prstGeom>
        </p:spPr>
      </p:pic>
    </p:spTree>
    <p:extLst>
      <p:ext uri="{BB962C8B-B14F-4D97-AF65-F5344CB8AC3E}">
        <p14:creationId xmlns:p14="http://schemas.microsoft.com/office/powerpoint/2010/main" val="3157080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6222-31ED-4209-855B-C15F7F61F97B}"/>
              </a:ext>
            </a:extLst>
          </p:cNvPr>
          <p:cNvSpPr>
            <a:spLocks noGrp="1"/>
          </p:cNvSpPr>
          <p:nvPr>
            <p:ph type="title"/>
          </p:nvPr>
        </p:nvSpPr>
        <p:spPr/>
        <p:txBody>
          <a:bodyPr/>
          <a:lstStyle/>
          <a:p>
            <a:r>
              <a:rPr lang="en-US" dirty="0"/>
              <a:t>Codons and Amino Acids</a:t>
            </a:r>
          </a:p>
        </p:txBody>
      </p:sp>
      <p:sp>
        <p:nvSpPr>
          <p:cNvPr id="4" name="Content Placeholder 3">
            <a:extLst>
              <a:ext uri="{FF2B5EF4-FFF2-40B4-BE49-F238E27FC236}">
                <a16:creationId xmlns:a16="http://schemas.microsoft.com/office/drawing/2014/main" id="{EC99699C-B844-44B1-BD82-4B90E2CEDD03}"/>
              </a:ext>
            </a:extLst>
          </p:cNvPr>
          <p:cNvSpPr>
            <a:spLocks noGrp="1"/>
          </p:cNvSpPr>
          <p:nvPr>
            <p:ph sz="quarter" idx="14"/>
          </p:nvPr>
        </p:nvSpPr>
        <p:spPr>
          <a:xfrm>
            <a:off x="457200" y="1500108"/>
            <a:ext cx="8229600" cy="822178"/>
          </a:xfrm>
        </p:spPr>
        <p:txBody>
          <a:bodyPr/>
          <a:lstStyle/>
          <a:p>
            <a:pPr marL="432" indent="0">
              <a:buNone/>
            </a:pPr>
            <a:r>
              <a:rPr lang="en-US" sz="2400" dirty="0"/>
              <a:t>Determine the amino acids from the following codons in a section of m</a:t>
            </a:r>
            <a:r>
              <a:rPr lang="en-US" sz="100" dirty="0"/>
              <a:t> </a:t>
            </a:r>
            <a:r>
              <a:rPr lang="en-US" sz="2400" dirty="0"/>
              <a:t>R</a:t>
            </a:r>
            <a:r>
              <a:rPr lang="en-US" sz="100" dirty="0"/>
              <a:t> </a:t>
            </a:r>
            <a:r>
              <a:rPr lang="en-US" sz="2400" dirty="0"/>
              <a:t>N</a:t>
            </a:r>
            <a:r>
              <a:rPr lang="en-US" sz="100" dirty="0"/>
              <a:t> </a:t>
            </a:r>
            <a:r>
              <a:rPr lang="en-US" sz="2400" dirty="0"/>
              <a:t>A.</a:t>
            </a:r>
          </a:p>
        </p:txBody>
      </p:sp>
      <p:graphicFrame>
        <p:nvGraphicFramePr>
          <p:cNvPr id="6" name="Object 5" descr="C C U, A G C, G G A, and C U U.">
            <a:extLst>
              <a:ext uri="{FF2B5EF4-FFF2-40B4-BE49-F238E27FC236}">
                <a16:creationId xmlns:a16="http://schemas.microsoft.com/office/drawing/2014/main" id="{2DE5E40A-C77A-4C3E-B9DC-30F95A84742B}"/>
              </a:ext>
            </a:extLst>
          </p:cNvPr>
          <p:cNvGraphicFramePr>
            <a:graphicFrameLocks noChangeAspect="1"/>
          </p:cNvGraphicFramePr>
          <p:nvPr>
            <p:extLst/>
          </p:nvPr>
        </p:nvGraphicFramePr>
        <p:xfrm>
          <a:off x="2132780" y="2460213"/>
          <a:ext cx="4876800" cy="292100"/>
        </p:xfrm>
        <a:graphic>
          <a:graphicData uri="http://schemas.openxmlformats.org/presentationml/2006/ole">
            <mc:AlternateContent xmlns:mc="http://schemas.openxmlformats.org/markup-compatibility/2006">
              <mc:Choice xmlns:v="urn:schemas-microsoft-com:vml" Requires="v">
                <p:oleObj spid="_x0000_s20494" name="Equation" r:id="rId3" imgW="4876560" imgH="291960" progId="Equation.DSMT4">
                  <p:embed/>
                </p:oleObj>
              </mc:Choice>
              <mc:Fallback>
                <p:oleObj name="Equation" r:id="rId3" imgW="4876560" imgH="291960" progId="Equation.DSMT4">
                  <p:embed/>
                  <p:pic>
                    <p:nvPicPr>
                      <p:cNvPr id="6" name="Object 5" descr="C C U, A G C, G G A, and C U U.">
                        <a:extLst>
                          <a:ext uri="{FF2B5EF4-FFF2-40B4-BE49-F238E27FC236}">
                            <a16:creationId xmlns:a16="http://schemas.microsoft.com/office/drawing/2014/main" id="{2DE5E40A-C77A-4C3E-B9DC-30F95A84742B}"/>
                          </a:ext>
                        </a:extLst>
                      </p:cNvPr>
                      <p:cNvPicPr/>
                      <p:nvPr/>
                    </p:nvPicPr>
                    <p:blipFill>
                      <a:blip r:embed="rId4"/>
                      <a:stretch>
                        <a:fillRect/>
                      </a:stretch>
                    </p:blipFill>
                    <p:spPr>
                      <a:xfrm>
                        <a:off x="2132780" y="2460213"/>
                        <a:ext cx="4876800" cy="292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72AB05B-D77B-4EE8-B040-EBA37DBAB649}"/>
              </a:ext>
            </a:extLst>
          </p:cNvPr>
          <p:cNvSpPr>
            <a:spLocks noGrp="1"/>
          </p:cNvSpPr>
          <p:nvPr>
            <p:ph sz="quarter" idx="15"/>
          </p:nvPr>
        </p:nvSpPr>
        <p:spPr>
          <a:xfrm>
            <a:off x="436336" y="2942215"/>
            <a:ext cx="8232128" cy="801345"/>
          </a:xfrm>
        </p:spPr>
        <p:txBody>
          <a:bodyPr/>
          <a:lstStyle/>
          <a:p>
            <a:pPr marL="0" indent="0">
              <a:buNone/>
            </a:pPr>
            <a:r>
              <a:rPr lang="en-US" sz="2400" dirty="0"/>
              <a:t>According to the genetic code, the amino acids for these codons are</a:t>
            </a:r>
          </a:p>
        </p:txBody>
      </p:sp>
      <p:graphicFrame>
        <p:nvGraphicFramePr>
          <p:cNvPr id="7" name="Object 6" descr="C C U = proline. A G C = serine. G G A = glycine. C U U = leucine.">
            <a:extLst>
              <a:ext uri="{FF2B5EF4-FFF2-40B4-BE49-F238E27FC236}">
                <a16:creationId xmlns:a16="http://schemas.microsoft.com/office/drawing/2014/main" id="{4275DA61-9F2C-461C-9866-03EBF83BDE21}"/>
              </a:ext>
            </a:extLst>
          </p:cNvPr>
          <p:cNvGraphicFramePr>
            <a:graphicFrameLocks noChangeAspect="1"/>
          </p:cNvGraphicFramePr>
          <p:nvPr>
            <p:extLst/>
          </p:nvPr>
        </p:nvGraphicFramePr>
        <p:xfrm>
          <a:off x="2297882" y="3866428"/>
          <a:ext cx="4546600" cy="812800"/>
        </p:xfrm>
        <a:graphic>
          <a:graphicData uri="http://schemas.openxmlformats.org/presentationml/2006/ole">
            <mc:AlternateContent xmlns:mc="http://schemas.openxmlformats.org/markup-compatibility/2006">
              <mc:Choice xmlns:v="urn:schemas-microsoft-com:vml" Requires="v">
                <p:oleObj spid="_x0000_s20495" name="Equation" r:id="rId5" imgW="4546440" imgH="812520" progId="Equation.DSMT4">
                  <p:embed/>
                </p:oleObj>
              </mc:Choice>
              <mc:Fallback>
                <p:oleObj name="Equation" r:id="rId5" imgW="4546440" imgH="812520" progId="Equation.DSMT4">
                  <p:embed/>
                  <p:pic>
                    <p:nvPicPr>
                      <p:cNvPr id="7" name="Object 6" descr="C C U = proline. A G C = serine. G G A = glycine. C U U = leucine.">
                        <a:extLst>
                          <a:ext uri="{FF2B5EF4-FFF2-40B4-BE49-F238E27FC236}">
                            <a16:creationId xmlns:a16="http://schemas.microsoft.com/office/drawing/2014/main" id="{4275DA61-9F2C-461C-9866-03EBF83BDE21}"/>
                          </a:ext>
                        </a:extLst>
                      </p:cNvPr>
                      <p:cNvPicPr/>
                      <p:nvPr/>
                    </p:nvPicPr>
                    <p:blipFill>
                      <a:blip r:embed="rId6"/>
                      <a:stretch>
                        <a:fillRect/>
                      </a:stretch>
                    </p:blipFill>
                    <p:spPr>
                      <a:xfrm>
                        <a:off x="2297882" y="3866428"/>
                        <a:ext cx="4546600" cy="8128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584BA2B-B6BF-4BE5-B79B-F23B6C0191F3}"/>
              </a:ext>
            </a:extLst>
          </p:cNvPr>
          <p:cNvSpPr>
            <a:spLocks noGrp="1"/>
          </p:cNvSpPr>
          <p:nvPr>
            <p:ph sz="quarter" idx="16"/>
          </p:nvPr>
        </p:nvSpPr>
        <p:spPr>
          <a:xfrm>
            <a:off x="457200" y="4827288"/>
            <a:ext cx="8305800" cy="434645"/>
          </a:xfrm>
        </p:spPr>
        <p:txBody>
          <a:bodyPr/>
          <a:lstStyle/>
          <a:p>
            <a:pPr marL="432" indent="0">
              <a:buNone/>
            </a:pPr>
            <a:r>
              <a:rPr lang="en-US" sz="2400" dirty="0"/>
              <a:t>This m</a:t>
            </a:r>
            <a:r>
              <a:rPr lang="en-US" sz="100" dirty="0"/>
              <a:t> </a:t>
            </a:r>
            <a:r>
              <a:rPr lang="en-US" sz="2400" dirty="0"/>
              <a:t>R</a:t>
            </a:r>
            <a:r>
              <a:rPr lang="en-US" sz="100" dirty="0"/>
              <a:t> </a:t>
            </a:r>
            <a:r>
              <a:rPr lang="en-US" sz="2400" dirty="0"/>
              <a:t>N</a:t>
            </a:r>
            <a:r>
              <a:rPr lang="en-US" sz="100" dirty="0"/>
              <a:t> </a:t>
            </a:r>
            <a:r>
              <a:rPr lang="en-US" sz="2400" dirty="0"/>
              <a:t>A section codes for an amino acid sequence of</a:t>
            </a:r>
          </a:p>
        </p:txBody>
      </p:sp>
      <p:graphicFrame>
        <p:nvGraphicFramePr>
          <p:cNvPr id="8" name="Object 7" descr="C C U, A G C, G G A, and C U U is pro, ser, gly, and leu.">
            <a:extLst>
              <a:ext uri="{FF2B5EF4-FFF2-40B4-BE49-F238E27FC236}">
                <a16:creationId xmlns:a16="http://schemas.microsoft.com/office/drawing/2014/main" id="{E4A32946-13A6-4E38-B911-7B726CB0D29F}"/>
              </a:ext>
            </a:extLst>
          </p:cNvPr>
          <p:cNvGraphicFramePr>
            <a:graphicFrameLocks noChangeAspect="1"/>
          </p:cNvGraphicFramePr>
          <p:nvPr>
            <p:extLst/>
          </p:nvPr>
        </p:nvGraphicFramePr>
        <p:xfrm>
          <a:off x="2119313" y="5384800"/>
          <a:ext cx="4902200" cy="812800"/>
        </p:xfrm>
        <a:graphic>
          <a:graphicData uri="http://schemas.openxmlformats.org/presentationml/2006/ole">
            <mc:AlternateContent xmlns:mc="http://schemas.openxmlformats.org/markup-compatibility/2006">
              <mc:Choice xmlns:v="urn:schemas-microsoft-com:vml" Requires="v">
                <p:oleObj spid="_x0000_s20496" name="Equation" r:id="rId7" imgW="4902120" imgH="812520" progId="Equation.DSMT4">
                  <p:embed/>
                </p:oleObj>
              </mc:Choice>
              <mc:Fallback>
                <p:oleObj name="Equation" r:id="rId7" imgW="4902120" imgH="812520" progId="Equation.DSMT4">
                  <p:embed/>
                  <p:pic>
                    <p:nvPicPr>
                      <p:cNvPr id="8" name="Object 7" descr="C C U, A G C, G G A, and C U U is pro, ser, gly, and leu.">
                        <a:extLst>
                          <a:ext uri="{FF2B5EF4-FFF2-40B4-BE49-F238E27FC236}">
                            <a16:creationId xmlns:a16="http://schemas.microsoft.com/office/drawing/2014/main" id="{E4A32946-13A6-4E38-B911-7B726CB0D29F}"/>
                          </a:ext>
                        </a:extLst>
                      </p:cNvPr>
                      <p:cNvPicPr/>
                      <p:nvPr/>
                    </p:nvPicPr>
                    <p:blipFill>
                      <a:blip r:embed="rId8"/>
                      <a:stretch>
                        <a:fillRect/>
                      </a:stretch>
                    </p:blipFill>
                    <p:spPr>
                      <a:xfrm>
                        <a:off x="2119313" y="5384800"/>
                        <a:ext cx="4902200" cy="812800"/>
                      </a:xfrm>
                      <a:prstGeom prst="rect">
                        <a:avLst/>
                      </a:prstGeom>
                    </p:spPr>
                  </p:pic>
                </p:oleObj>
              </mc:Fallback>
            </mc:AlternateContent>
          </a:graphicData>
        </a:graphic>
      </p:graphicFrame>
    </p:spTree>
    <p:extLst>
      <p:ext uri="{BB962C8B-B14F-4D97-AF65-F5344CB8AC3E}">
        <p14:creationId xmlns:p14="http://schemas.microsoft.com/office/powerpoint/2010/main" val="810606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B47A-47EF-439D-83CF-EA577C17EAED}"/>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8A0EDCF0-6CAD-4A8A-A973-8A6DE531EC29}"/>
              </a:ext>
            </a:extLst>
          </p:cNvPr>
          <p:cNvSpPr>
            <a:spLocks noGrp="1"/>
          </p:cNvSpPr>
          <p:nvPr>
            <p:ph sz="quarter" idx="13"/>
          </p:nvPr>
        </p:nvSpPr>
        <p:spPr>
          <a:xfrm>
            <a:off x="457200" y="1556326"/>
            <a:ext cx="7744691" cy="847661"/>
          </a:xfrm>
        </p:spPr>
        <p:txBody>
          <a:bodyPr/>
          <a:lstStyle/>
          <a:p>
            <a:pPr marL="432" indent="0">
              <a:buNone/>
            </a:pPr>
            <a:r>
              <a:rPr lang="en-US" dirty="0"/>
              <a:t>Write the order of amino acids coded for by a section of m</a:t>
            </a:r>
            <a:r>
              <a:rPr lang="en-US" sz="100" dirty="0"/>
              <a:t> </a:t>
            </a:r>
            <a:r>
              <a:rPr lang="en-US" dirty="0"/>
              <a:t>R</a:t>
            </a:r>
            <a:r>
              <a:rPr lang="en-US" sz="100" dirty="0"/>
              <a:t> </a:t>
            </a:r>
            <a:r>
              <a:rPr lang="en-US" dirty="0"/>
              <a:t>N</a:t>
            </a:r>
            <a:r>
              <a:rPr lang="en-US" sz="100" dirty="0"/>
              <a:t> </a:t>
            </a:r>
            <a:r>
              <a:rPr lang="en-US" dirty="0"/>
              <a:t>A with the base sequence</a:t>
            </a:r>
          </a:p>
        </p:txBody>
      </p:sp>
      <p:graphicFrame>
        <p:nvGraphicFramePr>
          <p:cNvPr id="4" name="Object 3" descr="G C C, G U A, G A C.">
            <a:extLst>
              <a:ext uri="{FF2B5EF4-FFF2-40B4-BE49-F238E27FC236}">
                <a16:creationId xmlns:a16="http://schemas.microsoft.com/office/drawing/2014/main" id="{C07EF41F-4BEF-4434-B41C-F930789ECDA2}"/>
              </a:ext>
            </a:extLst>
          </p:cNvPr>
          <p:cNvGraphicFramePr>
            <a:graphicFrameLocks noChangeAspect="1"/>
          </p:cNvGraphicFramePr>
          <p:nvPr>
            <p:extLst/>
          </p:nvPr>
        </p:nvGraphicFramePr>
        <p:xfrm>
          <a:off x="2691583" y="2607697"/>
          <a:ext cx="3759200" cy="292100"/>
        </p:xfrm>
        <a:graphic>
          <a:graphicData uri="http://schemas.openxmlformats.org/presentationml/2006/ole">
            <mc:AlternateContent xmlns:mc="http://schemas.openxmlformats.org/markup-compatibility/2006">
              <mc:Choice xmlns:v="urn:schemas-microsoft-com:vml" Requires="v">
                <p:oleObj spid="_x0000_s21514" name="Equation" r:id="rId3" imgW="3759120" imgH="291960" progId="Equation.DSMT4">
                  <p:embed/>
                </p:oleObj>
              </mc:Choice>
              <mc:Fallback>
                <p:oleObj name="Equation" r:id="rId3" imgW="3759120" imgH="291960" progId="Equation.DSMT4">
                  <p:embed/>
                  <p:pic>
                    <p:nvPicPr>
                      <p:cNvPr id="4" name="Object 3" descr="G C C, G U A, G A C.">
                        <a:extLst>
                          <a:ext uri="{FF2B5EF4-FFF2-40B4-BE49-F238E27FC236}">
                            <a16:creationId xmlns:a16="http://schemas.microsoft.com/office/drawing/2014/main" id="{C07EF41F-4BEF-4434-B41C-F930789ECDA2}"/>
                          </a:ext>
                        </a:extLst>
                      </p:cNvPr>
                      <p:cNvPicPr/>
                      <p:nvPr/>
                    </p:nvPicPr>
                    <p:blipFill>
                      <a:blip r:embed="rId4"/>
                      <a:stretch>
                        <a:fillRect/>
                      </a:stretch>
                    </p:blipFill>
                    <p:spPr>
                      <a:xfrm>
                        <a:off x="2691583" y="2607697"/>
                        <a:ext cx="3759200" cy="292100"/>
                      </a:xfrm>
                      <a:prstGeom prst="rect">
                        <a:avLst/>
                      </a:prstGeom>
                    </p:spPr>
                  </p:pic>
                </p:oleObj>
              </mc:Fallback>
            </mc:AlternateContent>
          </a:graphicData>
        </a:graphic>
      </p:graphicFrame>
      <p:graphicFrame>
        <p:nvGraphicFramePr>
          <p:cNvPr id="5" name="Object 4" descr="G G C = glycine. G A C = aspartic acid. C U C = leucine. G U A = valine. G C C = alanine. C G C = arginine.">
            <a:extLst>
              <a:ext uri="{FF2B5EF4-FFF2-40B4-BE49-F238E27FC236}">
                <a16:creationId xmlns:a16="http://schemas.microsoft.com/office/drawing/2014/main" id="{D4787B90-232C-400E-93A9-27C77EB161CD}"/>
              </a:ext>
            </a:extLst>
          </p:cNvPr>
          <p:cNvGraphicFramePr>
            <a:graphicFrameLocks noChangeAspect="1"/>
          </p:cNvGraphicFramePr>
          <p:nvPr>
            <p:extLst/>
          </p:nvPr>
        </p:nvGraphicFramePr>
        <p:xfrm>
          <a:off x="2011363" y="3336925"/>
          <a:ext cx="5118100" cy="1282700"/>
        </p:xfrm>
        <a:graphic>
          <a:graphicData uri="http://schemas.openxmlformats.org/presentationml/2006/ole">
            <mc:AlternateContent xmlns:mc="http://schemas.openxmlformats.org/markup-compatibility/2006">
              <mc:Choice xmlns:v="urn:schemas-microsoft-com:vml" Requires="v">
                <p:oleObj spid="_x0000_s21515" name="Equation" r:id="rId5" imgW="5117760" imgH="1282680" progId="Equation.DSMT4">
                  <p:embed/>
                </p:oleObj>
              </mc:Choice>
              <mc:Fallback>
                <p:oleObj name="Equation" r:id="rId5" imgW="5117760" imgH="1282680" progId="Equation.DSMT4">
                  <p:embed/>
                  <p:pic>
                    <p:nvPicPr>
                      <p:cNvPr id="5" name="Object 4" descr="G G C = glycine. G A C = aspartic acid. C U C = leucine. G U A = valine. G C C = alanine. C G C = arginine.">
                        <a:extLst>
                          <a:ext uri="{FF2B5EF4-FFF2-40B4-BE49-F238E27FC236}">
                            <a16:creationId xmlns:a16="http://schemas.microsoft.com/office/drawing/2014/main" id="{D4787B90-232C-400E-93A9-27C77EB161CD}"/>
                          </a:ext>
                        </a:extLst>
                      </p:cNvPr>
                      <p:cNvPicPr/>
                      <p:nvPr/>
                    </p:nvPicPr>
                    <p:blipFill>
                      <a:blip r:embed="rId6"/>
                      <a:stretch>
                        <a:fillRect/>
                      </a:stretch>
                    </p:blipFill>
                    <p:spPr>
                      <a:xfrm>
                        <a:off x="2011363" y="3336925"/>
                        <a:ext cx="5118100" cy="1282700"/>
                      </a:xfrm>
                      <a:prstGeom prst="rect">
                        <a:avLst/>
                      </a:prstGeom>
                    </p:spPr>
                  </p:pic>
                </p:oleObj>
              </mc:Fallback>
            </mc:AlternateContent>
          </a:graphicData>
        </a:graphic>
      </p:graphicFrame>
    </p:spTree>
    <p:extLst>
      <p:ext uri="{BB962C8B-B14F-4D97-AF65-F5344CB8AC3E}">
        <p14:creationId xmlns:p14="http://schemas.microsoft.com/office/powerpoint/2010/main" val="4042359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a:t>
            </a:r>
            <a:endParaRPr lang="en-IN" dirty="0"/>
          </a:p>
        </p:txBody>
      </p:sp>
      <p:graphicFrame>
        <p:nvGraphicFramePr>
          <p:cNvPr id="14" name="Object 13" descr="G G C = glycine. G A C = aspartic acid. C U C = leucine. G U A = valine. G C C = alanine. C G C = arginine.">
            <a:extLst>
              <a:ext uri="{FF2B5EF4-FFF2-40B4-BE49-F238E27FC236}">
                <a16:creationId xmlns:a16="http://schemas.microsoft.com/office/drawing/2014/main" id="{D4787B90-232C-400E-93A9-27C77EB161CD}"/>
              </a:ext>
            </a:extLst>
          </p:cNvPr>
          <p:cNvGraphicFramePr>
            <a:graphicFrameLocks noChangeAspect="1"/>
          </p:cNvGraphicFramePr>
          <p:nvPr>
            <p:extLst/>
          </p:nvPr>
        </p:nvGraphicFramePr>
        <p:xfrm>
          <a:off x="573088" y="1684338"/>
          <a:ext cx="5372100" cy="1282700"/>
        </p:xfrm>
        <a:graphic>
          <a:graphicData uri="http://schemas.openxmlformats.org/presentationml/2006/ole">
            <mc:AlternateContent xmlns:mc="http://schemas.openxmlformats.org/markup-compatibility/2006">
              <mc:Choice xmlns:v="urn:schemas-microsoft-com:vml" Requires="v">
                <p:oleObj spid="_x0000_s22534" name="Equation" r:id="rId3" imgW="5371920" imgH="1282680" progId="Equation.DSMT4">
                  <p:embed/>
                </p:oleObj>
              </mc:Choice>
              <mc:Fallback>
                <p:oleObj name="Equation" r:id="rId3" imgW="5371920" imgH="1282680" progId="Equation.DSMT4">
                  <p:embed/>
                  <p:pic>
                    <p:nvPicPr>
                      <p:cNvPr id="14" name="Object 13" descr="G G C = glycine. G A C = aspartic acid. C U C = leucine. G U A = valine. G C C = alanine. C G C = arginine.">
                        <a:extLst>
                          <a:ext uri="{FF2B5EF4-FFF2-40B4-BE49-F238E27FC236}">
                            <a16:creationId xmlns:a16="http://schemas.microsoft.com/office/drawing/2014/main" id="{D4787B90-232C-400E-93A9-27C77EB161CD}"/>
                          </a:ext>
                        </a:extLst>
                      </p:cNvPr>
                      <p:cNvPicPr/>
                      <p:nvPr/>
                    </p:nvPicPr>
                    <p:blipFill>
                      <a:blip r:embed="rId4"/>
                      <a:stretch>
                        <a:fillRect/>
                      </a:stretch>
                    </p:blipFill>
                    <p:spPr>
                      <a:xfrm>
                        <a:off x="573088" y="1684338"/>
                        <a:ext cx="5372100" cy="1282700"/>
                      </a:xfrm>
                      <a:prstGeom prst="rect">
                        <a:avLst/>
                      </a:prstGeom>
                    </p:spPr>
                  </p:pic>
                </p:oleObj>
              </mc:Fallback>
            </mc:AlternateContent>
          </a:graphicData>
        </a:graphic>
      </p:graphicFrame>
      <p:pic>
        <p:nvPicPr>
          <p:cNvPr id="15" name="Content Placeholder 14" descr="G C C, G U A, and G A C translate to ala, val, and asp.">
            <a:extLst>
              <a:ext uri="{FF2B5EF4-FFF2-40B4-BE49-F238E27FC236}">
                <a16:creationId xmlns:a16="http://schemas.microsoft.com/office/drawing/2014/main" id="{0A92DB71-24F6-4C8A-AC5A-CCC4B4CE2730}"/>
              </a:ext>
            </a:extLst>
          </p:cNvPr>
          <p:cNvPicPr>
            <a:picLocks noGrp="1" noChangeAspect="1"/>
          </p:cNvPicPr>
          <p:nvPr>
            <p:ph sz="quarter" idx="13"/>
          </p:nvPr>
        </p:nvPicPr>
        <p:blipFill>
          <a:blip r:embed="rId5"/>
          <a:stretch>
            <a:fillRect/>
          </a:stretch>
        </p:blipFill>
        <p:spPr>
          <a:xfrm>
            <a:off x="2750469" y="3479090"/>
            <a:ext cx="3643063" cy="1231733"/>
          </a:xfrm>
          <a:prstGeom prst="rect">
            <a:avLst/>
          </a:prstGeom>
        </p:spPr>
      </p:pic>
    </p:spTree>
    <p:extLst>
      <p:ext uri="{BB962C8B-B14F-4D97-AF65-F5344CB8AC3E}">
        <p14:creationId xmlns:p14="http://schemas.microsoft.com/office/powerpoint/2010/main" val="175544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Pentose Sugars</a:t>
            </a:r>
          </a:p>
        </p:txBody>
      </p:sp>
      <p:sp>
        <p:nvSpPr>
          <p:cNvPr id="5" name="Content Placeholder 4"/>
          <p:cNvSpPr>
            <a:spLocks noGrp="1"/>
          </p:cNvSpPr>
          <p:nvPr>
            <p:ph sz="quarter" idx="13"/>
          </p:nvPr>
        </p:nvSpPr>
        <p:spPr>
          <a:xfrm>
            <a:off x="457200" y="1556326"/>
            <a:ext cx="4767943" cy="901865"/>
          </a:xfrm>
        </p:spPr>
        <p:txBody>
          <a:bodyPr/>
          <a:lstStyle/>
          <a:p>
            <a:pPr marL="432" indent="0">
              <a:buNone/>
            </a:pPr>
            <a:r>
              <a:rPr lang="en-US" dirty="0"/>
              <a:t>The pentose (five-carbon) sugar</a:t>
            </a:r>
          </a:p>
          <a:p>
            <a:pPr>
              <a:spcBef>
                <a:spcPts val="1000"/>
              </a:spcBef>
            </a:pPr>
            <a:r>
              <a:rPr lang="en-US" dirty="0"/>
              <a:t>in </a:t>
            </a:r>
            <a:r>
              <a:rPr lang="en-US" b="1" dirty="0"/>
              <a:t>R</a:t>
            </a:r>
            <a:r>
              <a:rPr lang="en-US" sz="200" dirty="0"/>
              <a:t> </a:t>
            </a:r>
            <a:r>
              <a:rPr lang="en-US" dirty="0"/>
              <a:t>N</a:t>
            </a:r>
            <a:r>
              <a:rPr lang="en-US" sz="200" dirty="0"/>
              <a:t> </a:t>
            </a:r>
            <a:r>
              <a:rPr lang="en-US" dirty="0"/>
              <a:t>A is </a:t>
            </a:r>
            <a:r>
              <a:rPr lang="en-US" b="1" dirty="0"/>
              <a:t>ribose</a:t>
            </a:r>
          </a:p>
        </p:txBody>
      </p:sp>
      <p:sp>
        <p:nvSpPr>
          <p:cNvPr id="6" name="Content Placeholder 5"/>
          <p:cNvSpPr>
            <a:spLocks noGrp="1"/>
          </p:cNvSpPr>
          <p:nvPr>
            <p:ph sz="quarter" idx="14"/>
          </p:nvPr>
        </p:nvSpPr>
        <p:spPr>
          <a:xfrm>
            <a:off x="457200" y="2555875"/>
            <a:ext cx="7238010" cy="424831"/>
          </a:xfrm>
        </p:spPr>
        <p:txBody>
          <a:bodyPr/>
          <a:lstStyle/>
          <a:p>
            <a:r>
              <a:rPr lang="en-US" dirty="0"/>
              <a:t>in </a:t>
            </a:r>
            <a:r>
              <a:rPr lang="en-US" b="1" dirty="0"/>
              <a:t>D</a:t>
            </a:r>
            <a:r>
              <a:rPr lang="en-US" sz="200" dirty="0"/>
              <a:t> </a:t>
            </a:r>
            <a:r>
              <a:rPr lang="en-US" dirty="0"/>
              <a:t>N</a:t>
            </a:r>
            <a:r>
              <a:rPr lang="en-US" sz="200" dirty="0"/>
              <a:t> </a:t>
            </a:r>
            <a:r>
              <a:rPr lang="en-US" dirty="0"/>
              <a:t>A is </a:t>
            </a:r>
            <a:r>
              <a:rPr lang="en-US" b="1" dirty="0"/>
              <a:t>deoxyribose</a:t>
            </a:r>
            <a:r>
              <a:rPr lang="en-US" dirty="0"/>
              <a:t>, with no O atom on carbon</a:t>
            </a:r>
            <a:endParaRPr lang="en-IN" dirty="0"/>
          </a:p>
        </p:txBody>
      </p:sp>
      <p:graphicFrame>
        <p:nvGraphicFramePr>
          <p:cNvPr id="16" name="Object 15" descr="2 prime"/>
          <p:cNvGraphicFramePr>
            <a:graphicFrameLocks noChangeAspect="1"/>
          </p:cNvGraphicFramePr>
          <p:nvPr>
            <p:extLst>
              <p:ext uri="{D42A27DB-BD31-4B8C-83A1-F6EECF244321}">
                <p14:modId xmlns:p14="http://schemas.microsoft.com/office/powerpoint/2010/main" val="883977043"/>
              </p:ext>
            </p:extLst>
          </p:nvPr>
        </p:nvGraphicFramePr>
        <p:xfrm>
          <a:off x="7819353" y="2595547"/>
          <a:ext cx="321734" cy="321734"/>
        </p:xfrm>
        <a:graphic>
          <a:graphicData uri="http://schemas.openxmlformats.org/presentationml/2006/ole">
            <mc:AlternateContent xmlns:mc="http://schemas.openxmlformats.org/markup-compatibility/2006">
              <mc:Choice xmlns:v="urn:schemas-microsoft-com:vml" Requires="v">
                <p:oleObj spid="_x0000_s1032" name="Equation" r:id="rId4" imgW="164880" imgH="164880" progId="Equation.DSMT4">
                  <p:embed/>
                </p:oleObj>
              </mc:Choice>
              <mc:Fallback>
                <p:oleObj name="Equation" r:id="rId4" imgW="164880" imgH="164880" progId="Equation.DSMT4">
                  <p:embed/>
                  <p:pic>
                    <p:nvPicPr>
                      <p:cNvPr id="0" name=""/>
                      <p:cNvPicPr/>
                      <p:nvPr/>
                    </p:nvPicPr>
                    <p:blipFill>
                      <a:blip r:embed="rId5"/>
                      <a:stretch>
                        <a:fillRect/>
                      </a:stretch>
                    </p:blipFill>
                    <p:spPr>
                      <a:xfrm>
                        <a:off x="7819353" y="2595547"/>
                        <a:ext cx="321734" cy="321734"/>
                      </a:xfrm>
                      <a:prstGeom prst="rect">
                        <a:avLst/>
                      </a:prstGeom>
                    </p:spPr>
                  </p:pic>
                </p:oleObj>
              </mc:Fallback>
            </mc:AlternateContent>
          </a:graphicData>
        </a:graphic>
      </p:graphicFrame>
      <p:sp>
        <p:nvSpPr>
          <p:cNvPr id="7" name="Content Placeholder 6"/>
          <p:cNvSpPr>
            <a:spLocks noGrp="1"/>
          </p:cNvSpPr>
          <p:nvPr>
            <p:ph sz="quarter" idx="15"/>
          </p:nvPr>
        </p:nvSpPr>
        <p:spPr>
          <a:xfrm>
            <a:off x="457200" y="3078390"/>
            <a:ext cx="8232775" cy="825273"/>
          </a:xfrm>
        </p:spPr>
        <p:txBody>
          <a:bodyPr/>
          <a:lstStyle/>
          <a:p>
            <a:pPr>
              <a:spcBef>
                <a:spcPts val="1000"/>
              </a:spcBef>
            </a:pPr>
            <a:r>
              <a:rPr lang="en-US" dirty="0"/>
              <a:t>has carbon atoms numbered with primes to distinguish them from the atoms in the bases</a:t>
            </a:r>
          </a:p>
        </p:txBody>
      </p:sp>
      <p:pic>
        <p:nvPicPr>
          <p:cNvPr id="15" name="Content Placeholder 14" descr="The pentose sugars in nucleic acids are ribose in R N A and deoxyribose in D N A. For long description in Notes pane, press F6.">
            <a:extLst>
              <a:ext uri="{FF2B5EF4-FFF2-40B4-BE49-F238E27FC236}">
                <a16:creationId xmlns:a16="http://schemas.microsoft.com/office/drawing/2014/main" id="{1A806A08-4466-4681-A3BD-8FEEB1579D27}"/>
              </a:ext>
            </a:extLst>
          </p:cNvPr>
          <p:cNvPicPr>
            <a:picLocks noGrp="1" noChangeAspect="1"/>
          </p:cNvPicPr>
          <p:nvPr>
            <p:ph sz="quarter" idx="16"/>
          </p:nvPr>
        </p:nvPicPr>
        <p:blipFill>
          <a:blip r:embed="rId6"/>
          <a:stretch>
            <a:fillRect/>
          </a:stretch>
        </p:blipFill>
        <p:spPr>
          <a:xfrm>
            <a:off x="3664650" y="3988552"/>
            <a:ext cx="1817874" cy="2421985"/>
          </a:xfrm>
          <a:prstGeom prst="rect">
            <a:avLst/>
          </a:prstGeom>
        </p:spPr>
      </p:pic>
    </p:spTree>
    <p:extLst>
      <p:ext uri="{BB962C8B-B14F-4D97-AF65-F5344CB8AC3E}">
        <p14:creationId xmlns:p14="http://schemas.microsoft.com/office/powerpoint/2010/main" val="9862573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CB7F-5E30-4BFD-8921-2AB9A8364C68}"/>
              </a:ext>
            </a:extLst>
          </p:cNvPr>
          <p:cNvSpPr>
            <a:spLocks noGrp="1"/>
          </p:cNvSpPr>
          <p:nvPr>
            <p:ph type="title"/>
          </p:nvPr>
        </p:nvSpPr>
        <p:spPr/>
        <p:txBody>
          <a:bodyPr/>
          <a:lstStyle/>
          <a:p>
            <a:r>
              <a:rPr lang="en-US" dirty="0"/>
              <a:t>Activation of t</a:t>
            </a:r>
            <a:r>
              <a:rPr lang="en-US" sz="100" dirty="0"/>
              <a:t> </a:t>
            </a:r>
            <a:r>
              <a:rPr lang="en-US" dirty="0"/>
              <a:t>R</a:t>
            </a:r>
            <a:r>
              <a:rPr lang="en-US" sz="100" dirty="0"/>
              <a:t> </a:t>
            </a:r>
            <a:r>
              <a:rPr lang="en-US" dirty="0"/>
              <a:t>N</a:t>
            </a:r>
            <a:r>
              <a:rPr lang="en-US" sz="100" dirty="0"/>
              <a:t> </a:t>
            </a:r>
            <a:r>
              <a:rPr lang="en-US" dirty="0"/>
              <a:t>A</a:t>
            </a:r>
          </a:p>
        </p:txBody>
      </p:sp>
      <p:sp>
        <p:nvSpPr>
          <p:cNvPr id="3" name="Content Placeholder 2">
            <a:extLst>
              <a:ext uri="{FF2B5EF4-FFF2-40B4-BE49-F238E27FC236}">
                <a16:creationId xmlns:a16="http://schemas.microsoft.com/office/drawing/2014/main" id="{631E34BF-42B6-4413-99F1-4B52E0564DAF}"/>
              </a:ext>
            </a:extLst>
          </p:cNvPr>
          <p:cNvSpPr>
            <a:spLocks noGrp="1"/>
          </p:cNvSpPr>
          <p:nvPr>
            <p:ph sz="quarter" idx="13"/>
          </p:nvPr>
        </p:nvSpPr>
        <p:spPr>
          <a:xfrm>
            <a:off x="457200" y="1556326"/>
            <a:ext cx="8229600" cy="2293003"/>
          </a:xfrm>
        </p:spPr>
        <p:txBody>
          <a:bodyPr/>
          <a:lstStyle/>
          <a:p>
            <a:pPr marL="432" indent="0">
              <a:buNone/>
            </a:pPr>
            <a:r>
              <a:rPr lang="en-US" sz="2400" dirty="0"/>
              <a:t>Each t</a:t>
            </a:r>
            <a:r>
              <a:rPr lang="en-US" sz="100" dirty="0"/>
              <a:t> </a:t>
            </a:r>
            <a:r>
              <a:rPr lang="en-US" sz="2400" dirty="0"/>
              <a:t>R</a:t>
            </a:r>
            <a:r>
              <a:rPr lang="en-US" sz="100" dirty="0"/>
              <a:t> </a:t>
            </a:r>
            <a:r>
              <a:rPr lang="en-US" sz="2400" dirty="0"/>
              <a:t>N</a:t>
            </a:r>
            <a:r>
              <a:rPr lang="en-US" sz="100" dirty="0"/>
              <a:t> </a:t>
            </a:r>
            <a:r>
              <a:rPr lang="en-US" sz="2400" dirty="0"/>
              <a:t>A contains</a:t>
            </a:r>
          </a:p>
          <a:p>
            <a:r>
              <a:rPr lang="en-US" sz="2400" dirty="0"/>
              <a:t>an anticodon, which is a triplet of bases that complements a codon in m</a:t>
            </a:r>
            <a:r>
              <a:rPr lang="en-US" sz="100" dirty="0"/>
              <a:t> </a:t>
            </a:r>
            <a:r>
              <a:rPr lang="en-US" sz="2400" dirty="0"/>
              <a:t>R</a:t>
            </a:r>
            <a:r>
              <a:rPr lang="en-US" sz="100" dirty="0"/>
              <a:t> </a:t>
            </a:r>
            <a:r>
              <a:rPr lang="en-US" sz="2400" dirty="0"/>
              <a:t>N</a:t>
            </a:r>
            <a:r>
              <a:rPr lang="en-US" sz="100" dirty="0"/>
              <a:t> </a:t>
            </a:r>
            <a:r>
              <a:rPr lang="en-US" sz="2400" dirty="0"/>
              <a:t>A</a:t>
            </a:r>
          </a:p>
          <a:p>
            <a:r>
              <a:rPr lang="en-US" sz="2400" dirty="0"/>
              <a:t>an acceptor stem, which forms an ester bond with a specific amino acid</a:t>
            </a:r>
          </a:p>
        </p:txBody>
      </p:sp>
      <p:sp>
        <p:nvSpPr>
          <p:cNvPr id="4" name="Content Placeholder 3">
            <a:extLst>
              <a:ext uri="{FF2B5EF4-FFF2-40B4-BE49-F238E27FC236}">
                <a16:creationId xmlns:a16="http://schemas.microsoft.com/office/drawing/2014/main" id="{171BED25-D5F7-4558-9463-97DC2FE5AFA7}"/>
              </a:ext>
            </a:extLst>
          </p:cNvPr>
          <p:cNvSpPr>
            <a:spLocks noGrp="1"/>
          </p:cNvSpPr>
          <p:nvPr>
            <p:ph sz="quarter" idx="14"/>
          </p:nvPr>
        </p:nvSpPr>
        <p:spPr>
          <a:xfrm>
            <a:off x="457200" y="4048761"/>
            <a:ext cx="8305800" cy="1983945"/>
          </a:xfrm>
        </p:spPr>
        <p:txBody>
          <a:bodyPr/>
          <a:lstStyle/>
          <a:p>
            <a:pPr marL="432" indent="0">
              <a:buNone/>
            </a:pPr>
            <a:r>
              <a:rPr lang="en-US" sz="2400" dirty="0"/>
              <a:t>Activation of t</a:t>
            </a:r>
            <a:r>
              <a:rPr lang="en-US" sz="100" dirty="0"/>
              <a:t> </a:t>
            </a:r>
            <a:r>
              <a:rPr lang="en-US" sz="2400" dirty="0"/>
              <a:t>R</a:t>
            </a:r>
            <a:r>
              <a:rPr lang="en-US" sz="100" dirty="0"/>
              <a:t> </a:t>
            </a:r>
            <a:r>
              <a:rPr lang="en-US" sz="2400" dirty="0"/>
              <a:t>N</a:t>
            </a:r>
            <a:r>
              <a:rPr lang="en-US" sz="100" dirty="0"/>
              <a:t> </a:t>
            </a:r>
            <a:r>
              <a:rPr lang="en-US" sz="2400" dirty="0"/>
              <a:t>A occurs when </a:t>
            </a:r>
            <a:r>
              <a:rPr lang="en-US" sz="2400" b="1" dirty="0"/>
              <a:t>aminoacyl–t</a:t>
            </a:r>
            <a:r>
              <a:rPr lang="en-US" sz="100" b="1" dirty="0"/>
              <a:t> </a:t>
            </a:r>
            <a:r>
              <a:rPr lang="en-US" sz="2400" b="1" dirty="0"/>
              <a:t>R</a:t>
            </a:r>
            <a:r>
              <a:rPr lang="en-US" sz="100" b="1" dirty="0"/>
              <a:t> </a:t>
            </a:r>
            <a:r>
              <a:rPr lang="en-US" sz="2400" b="1" dirty="0"/>
              <a:t>N</a:t>
            </a:r>
            <a:r>
              <a:rPr lang="en-US" sz="100" b="1" dirty="0"/>
              <a:t> </a:t>
            </a:r>
            <a:r>
              <a:rPr lang="en-US" sz="2400" b="1" dirty="0"/>
              <a:t>A synthetase</a:t>
            </a:r>
            <a:r>
              <a:rPr lang="en-US" sz="2400" dirty="0"/>
              <a:t> forms an ester bond between the carboxylate group of its amino acid and the hydroxyl group on the acceptor stem.</a:t>
            </a:r>
          </a:p>
        </p:txBody>
      </p:sp>
    </p:spTree>
    <p:extLst>
      <p:ext uri="{BB962C8B-B14F-4D97-AF65-F5344CB8AC3E}">
        <p14:creationId xmlns:p14="http://schemas.microsoft.com/office/powerpoint/2010/main" val="1585890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9420-70DF-4BFA-9BFD-C9D1643B70CB}"/>
              </a:ext>
            </a:extLst>
          </p:cNvPr>
          <p:cNvSpPr>
            <a:spLocks noGrp="1"/>
          </p:cNvSpPr>
          <p:nvPr>
            <p:ph type="title"/>
          </p:nvPr>
        </p:nvSpPr>
        <p:spPr/>
        <p:txBody>
          <a:bodyPr/>
          <a:lstStyle/>
          <a:p>
            <a:r>
              <a:rPr lang="en-US" dirty="0"/>
              <a:t>Initiation and Chain Elongation </a:t>
            </a:r>
            <a:r>
              <a:rPr lang="en-US" sz="2000" b="0" dirty="0"/>
              <a:t>(1 of 2)</a:t>
            </a:r>
          </a:p>
        </p:txBody>
      </p:sp>
      <p:sp>
        <p:nvSpPr>
          <p:cNvPr id="3" name="Content Placeholder 2">
            <a:extLst>
              <a:ext uri="{FF2B5EF4-FFF2-40B4-BE49-F238E27FC236}">
                <a16:creationId xmlns:a16="http://schemas.microsoft.com/office/drawing/2014/main" id="{C4434D4D-787D-4E99-9B32-0328260008AD}"/>
              </a:ext>
            </a:extLst>
          </p:cNvPr>
          <p:cNvSpPr>
            <a:spLocks noGrp="1"/>
          </p:cNvSpPr>
          <p:nvPr>
            <p:ph sz="quarter" idx="13"/>
          </p:nvPr>
        </p:nvSpPr>
        <p:spPr>
          <a:xfrm>
            <a:off x="457200" y="1556326"/>
            <a:ext cx="8229600" cy="4467955"/>
          </a:xfrm>
        </p:spPr>
        <p:txBody>
          <a:bodyPr/>
          <a:lstStyle/>
          <a:p>
            <a:pPr marL="432" indent="0">
              <a:buNone/>
            </a:pPr>
            <a:r>
              <a:rPr lang="en-US" dirty="0"/>
              <a:t>Protein synthesis begins when m</a:t>
            </a:r>
            <a:r>
              <a:rPr lang="en-US" sz="100" dirty="0"/>
              <a:t> </a:t>
            </a:r>
            <a:r>
              <a:rPr lang="en-US" dirty="0"/>
              <a:t>R</a:t>
            </a:r>
            <a:r>
              <a:rPr lang="en-US" sz="100" dirty="0"/>
              <a:t> </a:t>
            </a:r>
            <a:r>
              <a:rPr lang="en-US" dirty="0"/>
              <a:t>N</a:t>
            </a:r>
            <a:r>
              <a:rPr lang="en-US" sz="100" dirty="0"/>
              <a:t> </a:t>
            </a:r>
            <a:r>
              <a:rPr lang="en-US" dirty="0"/>
              <a:t>A binds to a ribosome.</a:t>
            </a:r>
          </a:p>
          <a:p>
            <a:r>
              <a:rPr lang="en-US" dirty="0"/>
              <a:t>The first codon in m</a:t>
            </a:r>
            <a:r>
              <a:rPr lang="en-US" sz="100" dirty="0"/>
              <a:t> </a:t>
            </a:r>
            <a:r>
              <a:rPr lang="en-US" dirty="0"/>
              <a:t>R</a:t>
            </a:r>
            <a:r>
              <a:rPr lang="en-US" sz="100" dirty="0"/>
              <a:t> </a:t>
            </a:r>
            <a:r>
              <a:rPr lang="en-US" dirty="0"/>
              <a:t>N</a:t>
            </a:r>
            <a:r>
              <a:rPr lang="en-US" sz="100" dirty="0"/>
              <a:t> </a:t>
            </a:r>
            <a:r>
              <a:rPr lang="en-US" dirty="0"/>
              <a:t>A is a </a:t>
            </a:r>
            <a:r>
              <a:rPr lang="en-US" b="1" dirty="0"/>
              <a:t>start</a:t>
            </a:r>
            <a:r>
              <a:rPr lang="en-US" dirty="0"/>
              <a:t> codon, A</a:t>
            </a:r>
            <a:r>
              <a:rPr lang="en-US" sz="100" dirty="0"/>
              <a:t> </a:t>
            </a:r>
            <a:r>
              <a:rPr lang="en-US" dirty="0"/>
              <a:t>U</a:t>
            </a:r>
            <a:r>
              <a:rPr lang="en-US" sz="100" dirty="0"/>
              <a:t> </a:t>
            </a:r>
            <a:r>
              <a:rPr lang="en-US" dirty="0"/>
              <a:t>G, which forms hydrogen bonds to methionine−t</a:t>
            </a:r>
            <a:r>
              <a:rPr lang="en-US" sz="100" dirty="0"/>
              <a:t> </a:t>
            </a:r>
            <a:r>
              <a:rPr lang="en-US" dirty="0"/>
              <a:t>R</a:t>
            </a:r>
            <a:r>
              <a:rPr lang="en-US" sz="100" dirty="0"/>
              <a:t> </a:t>
            </a:r>
            <a:r>
              <a:rPr lang="en-US" dirty="0"/>
              <a:t>N</a:t>
            </a:r>
            <a:r>
              <a:rPr lang="en-US" sz="100" dirty="0"/>
              <a:t> </a:t>
            </a:r>
            <a:r>
              <a:rPr lang="en-US" dirty="0"/>
              <a:t>A.</a:t>
            </a:r>
          </a:p>
          <a:p>
            <a:r>
              <a:rPr lang="en-US" dirty="0"/>
              <a:t>Another t</a:t>
            </a:r>
            <a:r>
              <a:rPr lang="en-US" sz="100" dirty="0"/>
              <a:t> </a:t>
            </a:r>
            <a:r>
              <a:rPr lang="en-US" dirty="0"/>
              <a:t>R</a:t>
            </a:r>
            <a:r>
              <a:rPr lang="en-US" sz="100" dirty="0"/>
              <a:t> </a:t>
            </a:r>
            <a:r>
              <a:rPr lang="en-US" dirty="0"/>
              <a:t>N</a:t>
            </a:r>
            <a:r>
              <a:rPr lang="en-US" sz="100" dirty="0"/>
              <a:t> </a:t>
            </a:r>
            <a:r>
              <a:rPr lang="en-US" dirty="0"/>
              <a:t>A hydrogen bonds to the next codon, placing a second amino acid adjacent to methionine.</a:t>
            </a:r>
          </a:p>
          <a:p>
            <a:r>
              <a:rPr lang="en-US" dirty="0"/>
              <a:t>A peptide bond forms between the C-terminal of methionine and the N-terminal of the second amino acid.</a:t>
            </a:r>
          </a:p>
        </p:txBody>
      </p:sp>
    </p:spTree>
    <p:extLst>
      <p:ext uri="{BB962C8B-B14F-4D97-AF65-F5344CB8AC3E}">
        <p14:creationId xmlns:p14="http://schemas.microsoft.com/office/powerpoint/2010/main" val="3514130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Initiation and Chain Elongation </a:t>
            </a:r>
            <a:r>
              <a:rPr lang="en-US" sz="2000" b="0" dirty="0"/>
              <a:t>(2 of 2)</a:t>
            </a:r>
            <a:endParaRPr lang="en-IN" dirty="0"/>
          </a:p>
        </p:txBody>
      </p:sp>
      <p:sp>
        <p:nvSpPr>
          <p:cNvPr id="13" name="Content Placeholder 12"/>
          <p:cNvSpPr>
            <a:spLocks noGrp="1"/>
          </p:cNvSpPr>
          <p:nvPr>
            <p:ph sz="quarter" idx="13"/>
          </p:nvPr>
        </p:nvSpPr>
        <p:spPr>
          <a:xfrm>
            <a:off x="457200" y="1556327"/>
            <a:ext cx="4025900" cy="1237673"/>
          </a:xfrm>
        </p:spPr>
        <p:txBody>
          <a:bodyPr/>
          <a:lstStyle/>
          <a:p>
            <a:pPr marL="432" indent="0">
              <a:buNone/>
            </a:pPr>
            <a:r>
              <a:rPr lang="en-US" sz="2400" dirty="0"/>
              <a:t>An activated t</a:t>
            </a:r>
            <a:r>
              <a:rPr lang="en-US" sz="200" dirty="0"/>
              <a:t> </a:t>
            </a:r>
            <a:r>
              <a:rPr lang="en-US" sz="2400" dirty="0"/>
              <a:t>R</a:t>
            </a:r>
            <a:r>
              <a:rPr lang="en-US" sz="200" dirty="0"/>
              <a:t> </a:t>
            </a:r>
            <a:r>
              <a:rPr lang="en-US" sz="2400" dirty="0"/>
              <a:t>N</a:t>
            </a:r>
            <a:r>
              <a:rPr lang="en-US" sz="200" dirty="0"/>
              <a:t> </a:t>
            </a:r>
            <a:r>
              <a:rPr lang="en-US" sz="2400" dirty="0"/>
              <a:t>A with anticodon A</a:t>
            </a:r>
            <a:r>
              <a:rPr lang="en-US" sz="200" dirty="0"/>
              <a:t> </a:t>
            </a:r>
            <a:r>
              <a:rPr lang="en-US" sz="2400" dirty="0"/>
              <a:t>G</a:t>
            </a:r>
            <a:r>
              <a:rPr lang="en-US" sz="200" dirty="0"/>
              <a:t> </a:t>
            </a:r>
            <a:r>
              <a:rPr lang="en-US" sz="2400" dirty="0"/>
              <a:t>U bonds to serine at the acceptor stem.</a:t>
            </a:r>
          </a:p>
        </p:txBody>
      </p:sp>
      <p:pic>
        <p:nvPicPr>
          <p:cNvPr id="15" name="Content Placeholder 14" descr="A serine bonds with the 3 prime, A, C, C, of the acceptor stem. The anticodon consists of 3 bases, A G U, which pair with 3 bases, U C A, of an m R N A.">
            <a:extLst>
              <a:ext uri="{FF2B5EF4-FFF2-40B4-BE49-F238E27FC236}">
                <a16:creationId xmlns:a16="http://schemas.microsoft.com/office/drawing/2014/main" id="{8A242CFA-047A-4055-A56E-10DB9B68790A}"/>
              </a:ext>
            </a:extLst>
          </p:cNvPr>
          <p:cNvPicPr>
            <a:picLocks noGrp="1" noChangeAspect="1"/>
          </p:cNvPicPr>
          <p:nvPr>
            <p:ph sz="quarter" idx="14"/>
          </p:nvPr>
        </p:nvPicPr>
        <p:blipFill>
          <a:blip r:embed="rId2"/>
          <a:stretch>
            <a:fillRect/>
          </a:stretch>
        </p:blipFill>
        <p:spPr>
          <a:xfrm>
            <a:off x="5326371" y="1524000"/>
            <a:ext cx="3436629" cy="4552950"/>
          </a:xfrm>
          <a:prstGeom prst="rect">
            <a:avLst/>
          </a:prstGeom>
        </p:spPr>
      </p:pic>
    </p:spTree>
    <p:extLst>
      <p:ext uri="{BB962C8B-B14F-4D97-AF65-F5344CB8AC3E}">
        <p14:creationId xmlns:p14="http://schemas.microsoft.com/office/powerpoint/2010/main" val="921119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EA6D-15B1-4E0B-B4FB-30745D79CA14}"/>
              </a:ext>
            </a:extLst>
          </p:cNvPr>
          <p:cNvSpPr>
            <a:spLocks noGrp="1"/>
          </p:cNvSpPr>
          <p:nvPr>
            <p:ph type="title"/>
          </p:nvPr>
        </p:nvSpPr>
        <p:spPr/>
        <p:txBody>
          <a:bodyPr/>
          <a:lstStyle/>
          <a:p>
            <a:r>
              <a:rPr lang="en-US" dirty="0"/>
              <a:t>Translocation and Chain Elongation</a:t>
            </a:r>
          </a:p>
        </p:txBody>
      </p:sp>
      <p:sp>
        <p:nvSpPr>
          <p:cNvPr id="3" name="Content Placeholder 2">
            <a:extLst>
              <a:ext uri="{FF2B5EF4-FFF2-40B4-BE49-F238E27FC236}">
                <a16:creationId xmlns:a16="http://schemas.microsoft.com/office/drawing/2014/main" id="{276E7843-5E60-43CC-9E70-D373910164B1}"/>
              </a:ext>
            </a:extLst>
          </p:cNvPr>
          <p:cNvSpPr>
            <a:spLocks noGrp="1"/>
          </p:cNvSpPr>
          <p:nvPr>
            <p:ph sz="quarter" idx="13"/>
          </p:nvPr>
        </p:nvSpPr>
        <p:spPr>
          <a:xfrm>
            <a:off x="457200" y="1556326"/>
            <a:ext cx="8305800" cy="4467955"/>
          </a:xfrm>
        </p:spPr>
        <p:txBody>
          <a:bodyPr/>
          <a:lstStyle/>
          <a:p>
            <a:pPr marL="432" indent="0">
              <a:buNone/>
            </a:pPr>
            <a:r>
              <a:rPr lang="en-US" dirty="0"/>
              <a:t>The initial t</a:t>
            </a:r>
            <a:r>
              <a:rPr lang="en-US" sz="100" dirty="0"/>
              <a:t> </a:t>
            </a:r>
            <a:r>
              <a:rPr lang="en-US" dirty="0"/>
              <a:t>R</a:t>
            </a:r>
            <a:r>
              <a:rPr lang="en-US" sz="100" dirty="0"/>
              <a:t> </a:t>
            </a:r>
            <a:r>
              <a:rPr lang="en-US" dirty="0"/>
              <a:t>N</a:t>
            </a:r>
            <a:r>
              <a:rPr lang="en-US" sz="100" dirty="0"/>
              <a:t> </a:t>
            </a:r>
            <a:r>
              <a:rPr lang="en-US" dirty="0"/>
              <a:t>A detaches from the ribosome, which shifts to the next available codon, a process called </a:t>
            </a:r>
            <a:r>
              <a:rPr lang="en-US" b="1" dirty="0"/>
              <a:t>translocation</a:t>
            </a:r>
            <a:r>
              <a:rPr lang="en-US" dirty="0"/>
              <a:t>.</a:t>
            </a:r>
          </a:p>
          <a:p>
            <a:pPr marL="432" indent="0">
              <a:buNone/>
            </a:pPr>
            <a:r>
              <a:rPr lang="en-US" dirty="0"/>
              <a:t>During </a:t>
            </a:r>
            <a:r>
              <a:rPr lang="en-US" b="1" dirty="0"/>
              <a:t>chain elongation</a:t>
            </a:r>
            <a:r>
              <a:rPr lang="en-US" dirty="0"/>
              <a:t>, the ribosome moves along the m</a:t>
            </a:r>
            <a:r>
              <a:rPr lang="en-US" sz="100" dirty="0"/>
              <a:t> </a:t>
            </a:r>
            <a:r>
              <a:rPr lang="en-US" dirty="0"/>
              <a:t>R</a:t>
            </a:r>
            <a:r>
              <a:rPr lang="en-US" sz="100" dirty="0"/>
              <a:t> </a:t>
            </a:r>
            <a:r>
              <a:rPr lang="en-US" dirty="0"/>
              <a:t>N</a:t>
            </a:r>
            <a:r>
              <a:rPr lang="en-US" sz="100" dirty="0"/>
              <a:t> </a:t>
            </a:r>
            <a:r>
              <a:rPr lang="en-US" dirty="0"/>
              <a:t>A from codon to codon, so that the t</a:t>
            </a:r>
            <a:r>
              <a:rPr lang="en-US" sz="100" dirty="0"/>
              <a:t> </a:t>
            </a:r>
            <a:r>
              <a:rPr lang="en-US" dirty="0"/>
              <a:t>R</a:t>
            </a:r>
            <a:r>
              <a:rPr lang="en-US" sz="100" dirty="0"/>
              <a:t> </a:t>
            </a:r>
            <a:r>
              <a:rPr lang="en-US" dirty="0"/>
              <a:t>N</a:t>
            </a:r>
            <a:r>
              <a:rPr lang="en-US" sz="100" dirty="0"/>
              <a:t> </a:t>
            </a:r>
            <a:r>
              <a:rPr lang="en-US" dirty="0"/>
              <a:t>As can attach new amino acids to the growing protein chain.</a:t>
            </a:r>
          </a:p>
        </p:txBody>
      </p:sp>
    </p:spTree>
    <p:extLst>
      <p:ext uri="{BB962C8B-B14F-4D97-AF65-F5344CB8AC3E}">
        <p14:creationId xmlns:p14="http://schemas.microsoft.com/office/powerpoint/2010/main" val="1081368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Protein Synthesis: Translation</a:t>
            </a:r>
            <a:endParaRPr lang="en-IN" dirty="0"/>
          </a:p>
        </p:txBody>
      </p:sp>
      <p:sp>
        <p:nvSpPr>
          <p:cNvPr id="13" name="Content Placeholder 12"/>
          <p:cNvSpPr>
            <a:spLocks noGrp="1"/>
          </p:cNvSpPr>
          <p:nvPr>
            <p:ph sz="quarter" idx="13"/>
          </p:nvPr>
        </p:nvSpPr>
        <p:spPr>
          <a:xfrm>
            <a:off x="457200" y="1556326"/>
            <a:ext cx="3683000" cy="3079173"/>
          </a:xfrm>
        </p:spPr>
        <p:txBody>
          <a:bodyPr/>
          <a:lstStyle/>
          <a:p>
            <a:pPr marL="432" indent="0">
              <a:buNone/>
            </a:pPr>
            <a:r>
              <a:rPr lang="en-US" sz="2400" dirty="0"/>
              <a:t>In the translation process, the m</a:t>
            </a:r>
            <a:r>
              <a:rPr lang="en-US" sz="200" dirty="0"/>
              <a:t> </a:t>
            </a:r>
            <a:r>
              <a:rPr lang="en-US" sz="2400" dirty="0"/>
              <a:t>R</a:t>
            </a:r>
            <a:r>
              <a:rPr lang="en-US" sz="200" dirty="0"/>
              <a:t> </a:t>
            </a:r>
            <a:r>
              <a:rPr lang="en-US" sz="2400" dirty="0"/>
              <a:t>N</a:t>
            </a:r>
            <a:r>
              <a:rPr lang="en-US" sz="200" dirty="0"/>
              <a:t> </a:t>
            </a:r>
            <a:r>
              <a:rPr lang="en-US" sz="2400" dirty="0"/>
              <a:t>A synthesized by transcription attaches to a ribosome, and t</a:t>
            </a:r>
            <a:r>
              <a:rPr lang="en-US" sz="200" dirty="0"/>
              <a:t> </a:t>
            </a:r>
            <a:r>
              <a:rPr lang="en-US" sz="2400" dirty="0"/>
              <a:t>R</a:t>
            </a:r>
            <a:r>
              <a:rPr lang="en-US" sz="200" dirty="0"/>
              <a:t> </a:t>
            </a:r>
            <a:r>
              <a:rPr lang="en-US" sz="2400" dirty="0"/>
              <a:t>N</a:t>
            </a:r>
            <a:r>
              <a:rPr lang="en-US" sz="200" dirty="0"/>
              <a:t> </a:t>
            </a:r>
            <a:r>
              <a:rPr lang="en-US" sz="2400" dirty="0"/>
              <a:t>A</a:t>
            </a:r>
            <a:r>
              <a:rPr lang="en-US" sz="200" dirty="0"/>
              <a:t> </a:t>
            </a:r>
            <a:r>
              <a:rPr lang="en-US" sz="2400" dirty="0"/>
              <a:t>s pick up their amino acids, bind to the appropriate codon, and place them in a growing protein chain.</a:t>
            </a:r>
          </a:p>
        </p:txBody>
      </p:sp>
      <p:pic>
        <p:nvPicPr>
          <p:cNvPr id="15" name="Content Placeholder 14" descr="The translation process is as follows. For long description in Notes pane, press F6.">
            <a:extLst>
              <a:ext uri="{FF2B5EF4-FFF2-40B4-BE49-F238E27FC236}">
                <a16:creationId xmlns:a16="http://schemas.microsoft.com/office/drawing/2014/main" id="{0AA6654E-144D-4E48-966B-34010E65CC4B}"/>
              </a:ext>
            </a:extLst>
          </p:cNvPr>
          <p:cNvPicPr>
            <a:picLocks noGrp="1" noChangeAspect="1"/>
          </p:cNvPicPr>
          <p:nvPr>
            <p:ph sz="quarter" idx="14"/>
          </p:nvPr>
        </p:nvPicPr>
        <p:blipFill>
          <a:blip r:embed="rId3"/>
          <a:stretch>
            <a:fillRect/>
          </a:stretch>
        </p:blipFill>
        <p:spPr>
          <a:xfrm>
            <a:off x="5448929" y="1524000"/>
            <a:ext cx="3402971" cy="4433839"/>
          </a:xfrm>
          <a:prstGeom prst="rect">
            <a:avLst/>
          </a:prstGeom>
        </p:spPr>
      </p:pic>
    </p:spTree>
    <p:extLst>
      <p:ext uri="{BB962C8B-B14F-4D97-AF65-F5344CB8AC3E}">
        <p14:creationId xmlns:p14="http://schemas.microsoft.com/office/powerpoint/2010/main" val="1336278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53B4-78B5-4D40-A5C8-53A49D859C76}"/>
              </a:ext>
            </a:extLst>
          </p:cNvPr>
          <p:cNvSpPr>
            <a:spLocks noGrp="1"/>
          </p:cNvSpPr>
          <p:nvPr>
            <p:ph type="title"/>
          </p:nvPr>
        </p:nvSpPr>
        <p:spPr/>
        <p:txBody>
          <a:bodyPr/>
          <a:lstStyle/>
          <a:p>
            <a:r>
              <a:rPr lang="en-US" dirty="0"/>
              <a:t>Chain Termination</a:t>
            </a:r>
          </a:p>
        </p:txBody>
      </p:sp>
      <p:sp>
        <p:nvSpPr>
          <p:cNvPr id="3" name="Content Placeholder 2">
            <a:extLst>
              <a:ext uri="{FF2B5EF4-FFF2-40B4-BE49-F238E27FC236}">
                <a16:creationId xmlns:a16="http://schemas.microsoft.com/office/drawing/2014/main" id="{F53F95B6-A485-4F2A-A50C-BC4C075CD7F2}"/>
              </a:ext>
            </a:extLst>
          </p:cNvPr>
          <p:cNvSpPr>
            <a:spLocks noGrp="1"/>
          </p:cNvSpPr>
          <p:nvPr>
            <p:ph sz="quarter" idx="13"/>
          </p:nvPr>
        </p:nvSpPr>
        <p:spPr/>
        <p:txBody>
          <a:bodyPr/>
          <a:lstStyle/>
          <a:p>
            <a:pPr marL="432" indent="0">
              <a:buNone/>
            </a:pPr>
            <a:r>
              <a:rPr lang="en-US" dirty="0"/>
              <a:t>In the </a:t>
            </a:r>
            <a:r>
              <a:rPr lang="en-US" b="1" dirty="0"/>
              <a:t>termination</a:t>
            </a:r>
            <a:r>
              <a:rPr lang="en-US" dirty="0"/>
              <a:t> step,</a:t>
            </a:r>
          </a:p>
          <a:p>
            <a:r>
              <a:rPr lang="en-US" dirty="0"/>
              <a:t>all the amino acids are linked</a:t>
            </a:r>
          </a:p>
          <a:p>
            <a:r>
              <a:rPr lang="en-US" dirty="0"/>
              <a:t>the ribosome reaches a “stop” codon: U</a:t>
            </a:r>
            <a:r>
              <a:rPr lang="en-US" sz="100" dirty="0"/>
              <a:t> </a:t>
            </a:r>
            <a:r>
              <a:rPr lang="en-US" dirty="0"/>
              <a:t>G</a:t>
            </a:r>
            <a:r>
              <a:rPr lang="en-US" sz="100" dirty="0"/>
              <a:t> </a:t>
            </a:r>
            <a:r>
              <a:rPr lang="en-US" dirty="0"/>
              <a:t>A, U</a:t>
            </a:r>
            <a:r>
              <a:rPr lang="en-US" sz="100" dirty="0"/>
              <a:t> </a:t>
            </a:r>
            <a:r>
              <a:rPr lang="en-US" dirty="0"/>
              <a:t>A</a:t>
            </a:r>
            <a:r>
              <a:rPr lang="en-US" sz="100" dirty="0"/>
              <a:t> </a:t>
            </a:r>
            <a:r>
              <a:rPr lang="en-US" dirty="0"/>
              <a:t>A, or U</a:t>
            </a:r>
            <a:r>
              <a:rPr lang="en-US" sz="100" dirty="0"/>
              <a:t> </a:t>
            </a:r>
            <a:r>
              <a:rPr lang="en-US" dirty="0"/>
              <a:t>A</a:t>
            </a:r>
            <a:r>
              <a:rPr lang="en-US" sz="100" dirty="0"/>
              <a:t> </a:t>
            </a:r>
            <a:r>
              <a:rPr lang="en-US" dirty="0"/>
              <a:t>G</a:t>
            </a:r>
          </a:p>
          <a:p>
            <a:r>
              <a:rPr lang="en-US" dirty="0"/>
              <a:t>there is no t</a:t>
            </a:r>
            <a:r>
              <a:rPr lang="en-US" sz="100" dirty="0"/>
              <a:t> </a:t>
            </a:r>
            <a:r>
              <a:rPr lang="en-US" dirty="0"/>
              <a:t>R</a:t>
            </a:r>
            <a:r>
              <a:rPr lang="en-US" sz="100" dirty="0"/>
              <a:t> </a:t>
            </a:r>
            <a:r>
              <a:rPr lang="en-US" dirty="0"/>
              <a:t>N</a:t>
            </a:r>
            <a:r>
              <a:rPr lang="en-US" sz="100" dirty="0"/>
              <a:t> </a:t>
            </a:r>
            <a:r>
              <a:rPr lang="en-US" dirty="0"/>
              <a:t>A with an anticodon for the “stop” codons</a:t>
            </a:r>
          </a:p>
          <a:p>
            <a:r>
              <a:rPr lang="en-US" dirty="0"/>
              <a:t>the polypeptide detaches from the ribosome</a:t>
            </a:r>
          </a:p>
          <a:p>
            <a:r>
              <a:rPr lang="en-US" dirty="0"/>
              <a:t>the initial amino acid, methionine, is usually removed from the beginning of the protein chain</a:t>
            </a:r>
          </a:p>
        </p:txBody>
      </p:sp>
    </p:spTree>
    <p:extLst>
      <p:ext uri="{BB962C8B-B14F-4D97-AF65-F5344CB8AC3E}">
        <p14:creationId xmlns:p14="http://schemas.microsoft.com/office/powerpoint/2010/main" val="1861594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Termination</a:t>
            </a:r>
            <a:endParaRPr lang="en-IN" dirty="0"/>
          </a:p>
        </p:txBody>
      </p:sp>
      <p:sp>
        <p:nvSpPr>
          <p:cNvPr id="3" name="Content Placeholder 2"/>
          <p:cNvSpPr>
            <a:spLocks noGrp="1"/>
          </p:cNvSpPr>
          <p:nvPr>
            <p:ph sz="quarter" idx="13"/>
          </p:nvPr>
        </p:nvSpPr>
        <p:spPr>
          <a:xfrm>
            <a:off x="457200" y="1556327"/>
            <a:ext cx="8432800" cy="1364673"/>
          </a:xfrm>
        </p:spPr>
        <p:txBody>
          <a:bodyPr/>
          <a:lstStyle/>
          <a:p>
            <a:pPr eaLnBrk="1" hangingPunct="1">
              <a:buFont typeface="Wingdings" pitchFamily="2" charset="2"/>
              <a:buNone/>
            </a:pPr>
            <a:r>
              <a:rPr lang="en-US" dirty="0">
                <a:ea typeface="ＭＳ Ｐゴシック" pitchFamily="34" charset="-128"/>
              </a:rPr>
              <a:t>Once the polypeptide is released,</a:t>
            </a:r>
          </a:p>
          <a:p>
            <a:pPr eaLnBrk="1" hangingPunct="1"/>
            <a:r>
              <a:rPr lang="en-US" dirty="0">
                <a:ea typeface="ＭＳ Ｐゴシック" pitchFamily="34" charset="-128"/>
              </a:rPr>
              <a:t>the R groups of the amino acids in the new polypeptide can form hydrogen bonds to give the secondary structures of</a:t>
            </a:r>
            <a:endParaRPr lang="en-IN" dirty="0"/>
          </a:p>
        </p:txBody>
      </p:sp>
      <p:graphicFrame>
        <p:nvGraphicFramePr>
          <p:cNvPr id="13" name="Object 12" descr="alpha"/>
          <p:cNvGraphicFramePr>
            <a:graphicFrameLocks noChangeAspect="1"/>
          </p:cNvGraphicFramePr>
          <p:nvPr>
            <p:extLst/>
          </p:nvPr>
        </p:nvGraphicFramePr>
        <p:xfrm>
          <a:off x="738359" y="3101975"/>
          <a:ext cx="326682" cy="299461"/>
        </p:xfrm>
        <a:graphic>
          <a:graphicData uri="http://schemas.openxmlformats.org/presentationml/2006/ole">
            <mc:AlternateContent xmlns:mc="http://schemas.openxmlformats.org/markup-compatibility/2006">
              <mc:Choice xmlns:v="urn:schemas-microsoft-com:vml" Requires="v">
                <p:oleObj spid="_x0000_s23562" name="Equation" r:id="rId3" imgW="152280" imgH="139680" progId="Equation.DSMT4">
                  <p:embed/>
                </p:oleObj>
              </mc:Choice>
              <mc:Fallback>
                <p:oleObj name="Equation" r:id="rId3" imgW="152280" imgH="139680" progId="Equation.DSMT4">
                  <p:embed/>
                  <p:pic>
                    <p:nvPicPr>
                      <p:cNvPr id="13" name="Object 12" descr="alpha"/>
                      <p:cNvPicPr/>
                      <p:nvPr/>
                    </p:nvPicPr>
                    <p:blipFill>
                      <a:blip r:embed="rId4"/>
                      <a:stretch>
                        <a:fillRect/>
                      </a:stretch>
                    </p:blipFill>
                    <p:spPr>
                      <a:xfrm>
                        <a:off x="738359" y="3101975"/>
                        <a:ext cx="326682" cy="299461"/>
                      </a:xfrm>
                      <a:prstGeom prst="rect">
                        <a:avLst/>
                      </a:prstGeom>
                    </p:spPr>
                  </p:pic>
                </p:oleObj>
              </mc:Fallback>
            </mc:AlternateContent>
          </a:graphicData>
        </a:graphic>
      </p:graphicFrame>
      <p:sp>
        <p:nvSpPr>
          <p:cNvPr id="4" name="Content Placeholder 3"/>
          <p:cNvSpPr>
            <a:spLocks noGrp="1"/>
          </p:cNvSpPr>
          <p:nvPr>
            <p:ph sz="quarter" idx="14"/>
          </p:nvPr>
        </p:nvSpPr>
        <p:spPr>
          <a:xfrm>
            <a:off x="1206500" y="3035300"/>
            <a:ext cx="1181100" cy="419099"/>
          </a:xfrm>
        </p:spPr>
        <p:txBody>
          <a:bodyPr/>
          <a:lstStyle/>
          <a:p>
            <a:pPr marL="432" indent="0">
              <a:buNone/>
            </a:pPr>
            <a:r>
              <a:rPr lang="en-US" dirty="0">
                <a:ea typeface="ＭＳ Ｐゴシック" pitchFamily="34" charset="-128"/>
              </a:rPr>
              <a:t>helices,</a:t>
            </a:r>
            <a:endParaRPr lang="en-IN" dirty="0"/>
          </a:p>
        </p:txBody>
      </p:sp>
      <p:graphicFrame>
        <p:nvGraphicFramePr>
          <p:cNvPr id="14" name="Object 13" descr="beta -"/>
          <p:cNvGraphicFramePr>
            <a:graphicFrameLocks noChangeAspect="1"/>
          </p:cNvGraphicFramePr>
          <p:nvPr>
            <p:extLst/>
          </p:nvPr>
        </p:nvGraphicFramePr>
        <p:xfrm>
          <a:off x="2529059" y="3035300"/>
          <a:ext cx="490538" cy="436562"/>
        </p:xfrm>
        <a:graphic>
          <a:graphicData uri="http://schemas.openxmlformats.org/presentationml/2006/ole">
            <mc:AlternateContent xmlns:mc="http://schemas.openxmlformats.org/markup-compatibility/2006">
              <mc:Choice xmlns:v="urn:schemas-microsoft-com:vml" Requires="v">
                <p:oleObj spid="_x0000_s23563" name="Equation" r:id="rId5" imgW="228600" imgH="203040" progId="Equation.DSMT4">
                  <p:embed/>
                </p:oleObj>
              </mc:Choice>
              <mc:Fallback>
                <p:oleObj name="Equation" r:id="rId5" imgW="228600" imgH="203040" progId="Equation.DSMT4">
                  <p:embed/>
                  <p:pic>
                    <p:nvPicPr>
                      <p:cNvPr id="14" name="Object 13" descr="beta -"/>
                      <p:cNvPicPr/>
                      <p:nvPr/>
                    </p:nvPicPr>
                    <p:blipFill>
                      <a:blip r:embed="rId6"/>
                      <a:stretch>
                        <a:fillRect/>
                      </a:stretch>
                    </p:blipFill>
                    <p:spPr>
                      <a:xfrm>
                        <a:off x="2529059" y="3035300"/>
                        <a:ext cx="490538" cy="436562"/>
                      </a:xfrm>
                      <a:prstGeom prst="rect">
                        <a:avLst/>
                      </a:prstGeom>
                    </p:spPr>
                  </p:pic>
                </p:oleObj>
              </mc:Fallback>
            </mc:AlternateContent>
          </a:graphicData>
        </a:graphic>
      </p:graphicFrame>
      <p:sp>
        <p:nvSpPr>
          <p:cNvPr id="5" name="Content Placeholder 4"/>
          <p:cNvSpPr>
            <a:spLocks noGrp="1"/>
          </p:cNvSpPr>
          <p:nvPr>
            <p:ph sz="quarter" idx="15"/>
          </p:nvPr>
        </p:nvSpPr>
        <p:spPr>
          <a:xfrm>
            <a:off x="3121197" y="3038475"/>
            <a:ext cx="4422603" cy="428625"/>
          </a:xfrm>
        </p:spPr>
        <p:txBody>
          <a:bodyPr/>
          <a:lstStyle/>
          <a:p>
            <a:pPr marL="432" indent="0">
              <a:buNone/>
            </a:pPr>
            <a:r>
              <a:rPr lang="en-US" dirty="0">
                <a:ea typeface="ＭＳ Ｐゴシック" pitchFamily="34" charset="-128"/>
              </a:rPr>
              <a:t>pleated sheets, or triple helices</a:t>
            </a:r>
            <a:endParaRPr lang="en-IN" dirty="0"/>
          </a:p>
        </p:txBody>
      </p:sp>
      <p:sp>
        <p:nvSpPr>
          <p:cNvPr id="6" name="Content Placeholder 5"/>
          <p:cNvSpPr>
            <a:spLocks noGrp="1"/>
          </p:cNvSpPr>
          <p:nvPr>
            <p:ph sz="quarter" idx="16"/>
          </p:nvPr>
        </p:nvSpPr>
        <p:spPr>
          <a:xfrm>
            <a:off x="457200" y="3648075"/>
            <a:ext cx="8232775" cy="1193800"/>
          </a:xfrm>
        </p:spPr>
        <p:txBody>
          <a:bodyPr/>
          <a:lstStyle/>
          <a:p>
            <a:pPr eaLnBrk="1" hangingPunct="1"/>
            <a:r>
              <a:rPr lang="en-US" dirty="0">
                <a:ea typeface="ＭＳ Ｐゴシック" pitchFamily="34" charset="-128"/>
              </a:rPr>
              <a:t>chains form cross-links such as salt bridges and disulfide bonds to produce tertiary and quaternary structures, making it a biologically active protein</a:t>
            </a:r>
            <a:endParaRPr lang="en-US" dirty="0"/>
          </a:p>
        </p:txBody>
      </p:sp>
    </p:spTree>
    <p:extLst>
      <p:ext uri="{BB962C8B-B14F-4D97-AF65-F5344CB8AC3E}">
        <p14:creationId xmlns:p14="http://schemas.microsoft.com/office/powerpoint/2010/main" val="1883636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Protein Synthesis</a:t>
            </a:r>
            <a:endParaRPr lang="en-IN" dirty="0"/>
          </a:p>
        </p:txBody>
      </p:sp>
      <p:sp>
        <p:nvSpPr>
          <p:cNvPr id="13" name="Content Placeholder 12"/>
          <p:cNvSpPr>
            <a:spLocks noGrp="1"/>
          </p:cNvSpPr>
          <p:nvPr>
            <p:ph sz="quarter" idx="13"/>
          </p:nvPr>
        </p:nvSpPr>
        <p:spPr>
          <a:xfrm>
            <a:off x="457200" y="1556327"/>
            <a:ext cx="5003800" cy="374073"/>
          </a:xfrm>
        </p:spPr>
        <p:txBody>
          <a:bodyPr/>
          <a:lstStyle/>
          <a:p>
            <a:pPr marL="432" indent="0">
              <a:buNone/>
            </a:pPr>
            <a:r>
              <a:rPr lang="en-US" b="1" dirty="0"/>
              <a:t>Table 17.6</a:t>
            </a:r>
            <a:r>
              <a:rPr lang="en-US" dirty="0"/>
              <a:t> Steps in Protein Synthesis</a:t>
            </a:r>
          </a:p>
        </p:txBody>
      </p:sp>
      <p:graphicFrame>
        <p:nvGraphicFramePr>
          <p:cNvPr id="15" name="Content Placeholder 14"/>
          <p:cNvGraphicFramePr>
            <a:graphicFrameLocks noGrp="1"/>
          </p:cNvGraphicFramePr>
          <p:nvPr>
            <p:ph sz="quarter" idx="14"/>
            <p:extLst/>
          </p:nvPr>
        </p:nvGraphicFramePr>
        <p:xfrm>
          <a:off x="457200" y="2154238"/>
          <a:ext cx="8229600" cy="3815080"/>
        </p:xfrm>
        <a:graphic>
          <a:graphicData uri="http://schemas.openxmlformats.org/drawingml/2006/table">
            <a:tbl>
              <a:tblPr firstRow="1" bandRow="1">
                <a:tableStyleId>{2D5ABB26-0587-4C30-8999-92F81FD0307C}</a:tableStyleId>
              </a:tblPr>
              <a:tblGrid>
                <a:gridCol w="2247900">
                  <a:extLst>
                    <a:ext uri="{9D8B030D-6E8A-4147-A177-3AD203B41FA5}">
                      <a16:colId xmlns:a16="http://schemas.microsoft.com/office/drawing/2014/main" val="3396969610"/>
                    </a:ext>
                  </a:extLst>
                </a:gridCol>
                <a:gridCol w="2781300">
                  <a:extLst>
                    <a:ext uri="{9D8B030D-6E8A-4147-A177-3AD203B41FA5}">
                      <a16:colId xmlns:a16="http://schemas.microsoft.com/office/drawing/2014/main" val="3868866527"/>
                    </a:ext>
                  </a:extLst>
                </a:gridCol>
                <a:gridCol w="3200400">
                  <a:extLst>
                    <a:ext uri="{9D8B030D-6E8A-4147-A177-3AD203B41FA5}">
                      <a16:colId xmlns:a16="http://schemas.microsoft.com/office/drawing/2014/main" val="2487136959"/>
                    </a:ext>
                  </a:extLst>
                </a:gridCol>
              </a:tblGrid>
              <a:tr h="370840">
                <a:tc>
                  <a:txBody>
                    <a:bodyPr/>
                    <a:lstStyle/>
                    <a:p>
                      <a:r>
                        <a:rPr lang="en-US" b="1" dirty="0">
                          <a:latin typeface="+mn-lt"/>
                          <a:cs typeface="Arial" panose="020B0604020202020204" pitchFamily="34" charset="0"/>
                        </a:rPr>
                        <a:t>Step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mn-lt"/>
                          <a:cs typeface="Arial" panose="020B0604020202020204" pitchFamily="34" charset="0"/>
                        </a:rPr>
                        <a:t>Site: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mn-lt"/>
                          <a:cs typeface="Arial" panose="020B0604020202020204" pitchFamily="34" charset="0"/>
                        </a:rPr>
                        <a:t>Process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424166"/>
                  </a:ext>
                </a:extLst>
              </a:tr>
              <a:tr h="370840">
                <a:tc>
                  <a:txBody>
                    <a:bodyPr/>
                    <a:lstStyle/>
                    <a:p>
                      <a:pPr marL="339725" indent="-339725"/>
                      <a:r>
                        <a:rPr lang="en-US" b="1" dirty="0">
                          <a:latin typeface="+mn-lt"/>
                          <a:cs typeface="Arial" panose="020B0604020202020204" pitchFamily="34" charset="0"/>
                        </a:rPr>
                        <a:t>1. D</a:t>
                      </a:r>
                      <a:r>
                        <a:rPr lang="en-US" sz="100" b="1" dirty="0">
                          <a:latin typeface="+mn-lt"/>
                          <a:cs typeface="Arial" panose="020B0604020202020204" pitchFamily="34" charset="0"/>
                        </a:rPr>
                        <a:t> </a:t>
                      </a:r>
                      <a:r>
                        <a:rPr lang="en-US" b="1" dirty="0">
                          <a:latin typeface="+mn-lt"/>
                          <a:cs typeface="Arial" panose="020B0604020202020204" pitchFamily="34" charset="0"/>
                        </a:rPr>
                        <a:t>N</a:t>
                      </a:r>
                      <a:r>
                        <a:rPr lang="en-US" sz="100" b="1" dirty="0">
                          <a:latin typeface="+mn-lt"/>
                          <a:cs typeface="Arial" panose="020B0604020202020204" pitchFamily="34" charset="0"/>
                        </a:rPr>
                        <a:t> </a:t>
                      </a:r>
                      <a:r>
                        <a:rPr lang="en-US" b="1" dirty="0">
                          <a:latin typeface="+mn-lt"/>
                          <a:cs typeface="Arial" panose="020B0604020202020204" pitchFamily="34" charset="0"/>
                        </a:rPr>
                        <a:t>A</a:t>
                      </a:r>
                      <a:r>
                        <a:rPr lang="en-US" dirty="0">
                          <a:latin typeface="+mn-lt"/>
                          <a:cs typeface="Arial" panose="020B0604020202020204" pitchFamily="34" charset="0"/>
                        </a:rPr>
                        <a:t> </a:t>
                      </a:r>
                      <a:r>
                        <a:rPr lang="en-US" b="1" dirty="0">
                          <a:latin typeface="+mn-lt"/>
                          <a:cs typeface="Arial" panose="020B0604020202020204" pitchFamily="34" charset="0"/>
                        </a:rPr>
                        <a:t>Transcription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Nucleus: nucleotides, 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polymerase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A D</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template is used to produce m</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0246171"/>
                  </a:ext>
                </a:extLst>
              </a:tr>
              <a:tr h="370840">
                <a:tc>
                  <a:txBody>
                    <a:bodyPr/>
                    <a:lstStyle/>
                    <a:p>
                      <a:pPr marL="339725" indent="-339725"/>
                      <a:r>
                        <a:rPr lang="en-US" b="1" dirty="0">
                          <a:latin typeface="+mn-lt"/>
                          <a:cs typeface="Arial" panose="020B0604020202020204" pitchFamily="34" charset="0"/>
                        </a:rPr>
                        <a:t>2. Activation of t</a:t>
                      </a:r>
                      <a:r>
                        <a:rPr lang="en-US" sz="100" b="1" dirty="0">
                          <a:latin typeface="+mn-lt"/>
                          <a:cs typeface="Arial" panose="020B0604020202020204" pitchFamily="34" charset="0"/>
                        </a:rPr>
                        <a:t> </a:t>
                      </a:r>
                      <a:r>
                        <a:rPr lang="en-US" b="1" dirty="0">
                          <a:latin typeface="+mn-lt"/>
                          <a:cs typeface="Arial" panose="020B0604020202020204" pitchFamily="34" charset="0"/>
                        </a:rPr>
                        <a:t>R</a:t>
                      </a:r>
                      <a:r>
                        <a:rPr lang="en-US" sz="100" b="1" dirty="0">
                          <a:latin typeface="+mn-lt"/>
                          <a:cs typeface="Arial" panose="020B0604020202020204" pitchFamily="34" charset="0"/>
                        </a:rPr>
                        <a:t> </a:t>
                      </a:r>
                      <a:r>
                        <a:rPr lang="en-US" b="1" dirty="0">
                          <a:latin typeface="+mn-lt"/>
                          <a:cs typeface="Arial" panose="020B0604020202020204" pitchFamily="34" charset="0"/>
                        </a:rPr>
                        <a:t>N</a:t>
                      </a:r>
                      <a:r>
                        <a:rPr lang="en-US" sz="100" b="1" dirty="0">
                          <a:latin typeface="+mn-lt"/>
                          <a:cs typeface="Arial" panose="020B0604020202020204" pitchFamily="34" charset="0"/>
                        </a:rPr>
                        <a:t> </a:t>
                      </a:r>
                      <a:r>
                        <a:rPr lang="en-US" b="1" dirty="0">
                          <a:latin typeface="+mn-lt"/>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Cytosol: amino acids, t</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a:t>
                      </a:r>
                      <a:r>
                        <a:rPr lang="en-US" sz="100" dirty="0">
                          <a:latin typeface="+mn-lt"/>
                          <a:cs typeface="Arial" panose="020B0604020202020204" pitchFamily="34" charset="0"/>
                        </a:rPr>
                        <a:t> </a:t>
                      </a:r>
                      <a:r>
                        <a:rPr lang="en-US" dirty="0">
                          <a:latin typeface="+mn-lt"/>
                          <a:cs typeface="Arial" panose="020B0604020202020204" pitchFamily="34" charset="0"/>
                        </a:rPr>
                        <a:t>s, aminoacyl–t</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synthetase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Molecules of t</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pick up specific amino acids according to their anticodons.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493551"/>
                  </a:ext>
                </a:extLst>
              </a:tr>
              <a:tr h="370840">
                <a:tc>
                  <a:txBody>
                    <a:bodyPr/>
                    <a:lstStyle/>
                    <a:p>
                      <a:pPr marL="0" indent="0"/>
                      <a:r>
                        <a:rPr lang="en-US" b="1" dirty="0">
                          <a:latin typeface="+mn-lt"/>
                          <a:cs typeface="Arial" panose="020B0604020202020204" pitchFamily="34" charset="0"/>
                        </a:rPr>
                        <a:t>3. Translation of m</a:t>
                      </a:r>
                      <a:r>
                        <a:rPr lang="en-US" sz="100" b="1" dirty="0">
                          <a:latin typeface="+mn-lt"/>
                          <a:cs typeface="Arial" panose="020B0604020202020204" pitchFamily="34" charset="0"/>
                        </a:rPr>
                        <a:t> </a:t>
                      </a:r>
                      <a:r>
                        <a:rPr lang="en-US" b="1" dirty="0">
                          <a:latin typeface="+mn-lt"/>
                          <a:cs typeface="Arial" panose="020B0604020202020204" pitchFamily="34" charset="0"/>
                        </a:rPr>
                        <a:t>R</a:t>
                      </a:r>
                      <a:r>
                        <a:rPr lang="en-US" sz="100" b="1" dirty="0">
                          <a:latin typeface="+mn-lt"/>
                          <a:cs typeface="Arial" panose="020B0604020202020204" pitchFamily="34" charset="0"/>
                        </a:rPr>
                        <a:t> </a:t>
                      </a:r>
                      <a:r>
                        <a:rPr lang="en-US" b="1" dirty="0">
                          <a:latin typeface="+mn-lt"/>
                          <a:cs typeface="Arial" panose="020B0604020202020204" pitchFamily="34" charset="0"/>
                        </a:rPr>
                        <a:t>N</a:t>
                      </a:r>
                      <a:r>
                        <a:rPr lang="en-US" sz="100" b="1" dirty="0">
                          <a:latin typeface="+mn-lt"/>
                          <a:cs typeface="Arial" panose="020B0604020202020204" pitchFamily="34" charset="0"/>
                        </a:rPr>
                        <a:t> </a:t>
                      </a:r>
                      <a:r>
                        <a:rPr lang="en-US" b="1" dirty="0">
                          <a:latin typeface="+mn-lt"/>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9725" indent="-339725"/>
                      <a:r>
                        <a:rPr lang="en-US" dirty="0">
                          <a:latin typeface="+mn-lt"/>
                          <a:cs typeface="Arial" panose="020B0604020202020204" pitchFamily="34" charset="0"/>
                        </a:rPr>
                        <a:t>Ribosome: m</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m</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binds to ribosomes where translation begins.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18656"/>
                  </a:ext>
                </a:extLst>
              </a:tr>
              <a:tr h="370840">
                <a:tc>
                  <a:txBody>
                    <a:bodyPr/>
                    <a:lstStyle/>
                    <a:p>
                      <a:pPr marL="0" indent="0"/>
                      <a:r>
                        <a:rPr lang="en-US" b="1" dirty="0">
                          <a:latin typeface="+mn-lt"/>
                          <a:cs typeface="Arial" panose="020B0604020202020204" pitchFamily="34" charset="0"/>
                        </a:rPr>
                        <a:t>3a. and 3b.</a:t>
                      </a:r>
                      <a:r>
                        <a:rPr lang="en-US" dirty="0">
                          <a:latin typeface="+mn-lt"/>
                          <a:cs typeface="Arial" panose="020B0604020202020204" pitchFamily="34" charset="0"/>
                        </a:rPr>
                        <a:t> Initiation and Chain Elongation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Ribosome: Met–t</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m</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aminoacyl–t</a:t>
                      </a:r>
                      <a:r>
                        <a:rPr lang="en-US" sz="100" baseline="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a:t>
                      </a:r>
                      <a:r>
                        <a:rPr lang="en-US" sz="100" dirty="0">
                          <a:latin typeface="+mn-lt"/>
                          <a:cs typeface="Arial" panose="020B0604020202020204" pitchFamily="34" charset="0"/>
                        </a:rPr>
                        <a:t> </a:t>
                      </a:r>
                      <a:r>
                        <a:rPr lang="en-US" dirty="0">
                          <a:latin typeface="+mn-lt"/>
                          <a:cs typeface="Arial" panose="020B060402020202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A start codon binds the first t</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carrying the amino acid methionine to the m</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 Successive t</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a:t>
                      </a:r>
                      <a:r>
                        <a:rPr lang="en-US" sz="100" dirty="0">
                          <a:latin typeface="+mn-lt"/>
                          <a:cs typeface="Arial" panose="020B0604020202020204" pitchFamily="34" charset="0"/>
                        </a:rPr>
                        <a:t> </a:t>
                      </a:r>
                      <a:r>
                        <a:rPr lang="en-US" dirty="0">
                          <a:latin typeface="+mn-lt"/>
                          <a:cs typeface="Arial" panose="020B0604020202020204" pitchFamily="34" charset="0"/>
                        </a:rPr>
                        <a:t>s bind to and detach from the ribosome as they add an amino acid to the polypeptide.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269062"/>
                  </a:ext>
                </a:extLst>
              </a:tr>
              <a:tr h="370840">
                <a:tc>
                  <a:txBody>
                    <a:bodyPr/>
                    <a:lstStyle/>
                    <a:p>
                      <a:pPr marL="341313" indent="-341313"/>
                      <a:r>
                        <a:rPr lang="en-US" b="1" dirty="0">
                          <a:latin typeface="+mn-lt"/>
                          <a:cs typeface="Arial" panose="020B0604020202020204" pitchFamily="34" charset="0"/>
                        </a:rPr>
                        <a:t>3c.</a:t>
                      </a:r>
                      <a:r>
                        <a:rPr lang="en-US" dirty="0">
                          <a:latin typeface="+mn-lt"/>
                          <a:cs typeface="Arial" panose="020B0604020202020204" pitchFamily="34" charset="0"/>
                        </a:rPr>
                        <a:t> Chain Termination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Ribosome: stop codon on m</a:t>
                      </a:r>
                      <a:r>
                        <a:rPr lang="en-US" sz="100" dirty="0">
                          <a:latin typeface="+mn-lt"/>
                          <a:cs typeface="Arial" panose="020B0604020202020204" pitchFamily="34" charset="0"/>
                        </a:rPr>
                        <a:t> </a:t>
                      </a:r>
                      <a:r>
                        <a:rPr lang="en-US" dirty="0">
                          <a:latin typeface="+mn-lt"/>
                          <a:cs typeface="Arial" panose="020B0604020202020204" pitchFamily="34" charset="0"/>
                        </a:rPr>
                        <a:t>R</a:t>
                      </a:r>
                      <a:r>
                        <a:rPr lang="en-US" sz="100" dirty="0">
                          <a:latin typeface="+mn-lt"/>
                          <a:cs typeface="Arial" panose="020B0604020202020204" pitchFamily="34" charset="0"/>
                        </a:rPr>
                        <a:t> </a:t>
                      </a:r>
                      <a:r>
                        <a:rPr lang="en-US" dirty="0">
                          <a:latin typeface="+mn-lt"/>
                          <a:cs typeface="Arial" panose="020B0604020202020204" pitchFamily="34" charset="0"/>
                        </a:rPr>
                        <a:t>N</a:t>
                      </a:r>
                      <a:r>
                        <a:rPr lang="en-US" sz="100" dirty="0">
                          <a:latin typeface="+mn-lt"/>
                          <a:cs typeface="Arial" panose="020B0604020202020204" pitchFamily="34" charset="0"/>
                        </a:rPr>
                        <a:t> </a:t>
                      </a:r>
                      <a:r>
                        <a:rPr lang="en-US" dirty="0">
                          <a:latin typeface="+mn-lt"/>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dirty="0">
                          <a:latin typeface="+mn-lt"/>
                          <a:cs typeface="Arial" panose="020B0604020202020204" pitchFamily="34" charset="0"/>
                        </a:rPr>
                        <a:t>The protein is released from the ribosome.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8551776"/>
                  </a:ext>
                </a:extLst>
              </a:tr>
            </a:tbl>
          </a:graphicData>
        </a:graphic>
      </p:graphicFrame>
    </p:spTree>
    <p:extLst>
      <p:ext uri="{BB962C8B-B14F-4D97-AF65-F5344CB8AC3E}">
        <p14:creationId xmlns:p14="http://schemas.microsoft.com/office/powerpoint/2010/main" val="720193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85100" cy="1097279"/>
          </a:xfrm>
        </p:spPr>
        <p:txBody>
          <a:bodyPr/>
          <a:lstStyle/>
          <a:p>
            <a:r>
              <a:rPr lang="en-US" sz="3400" dirty="0"/>
              <a:t>Complementary Sequences in D</a:t>
            </a:r>
            <a:r>
              <a:rPr lang="en-US" sz="100" dirty="0"/>
              <a:t> </a:t>
            </a:r>
            <a:r>
              <a:rPr lang="en-US" sz="3400" dirty="0"/>
              <a:t>N</a:t>
            </a:r>
            <a:r>
              <a:rPr lang="en-US" sz="100" dirty="0"/>
              <a:t> </a:t>
            </a:r>
            <a:r>
              <a:rPr lang="en-US" sz="3400" dirty="0"/>
              <a:t>A, m</a:t>
            </a:r>
            <a:r>
              <a:rPr lang="en-US" sz="100" dirty="0"/>
              <a:t> </a:t>
            </a:r>
            <a:r>
              <a:rPr lang="en-US" sz="3400" dirty="0"/>
              <a:t>R</a:t>
            </a:r>
            <a:r>
              <a:rPr lang="en-US" sz="100" dirty="0"/>
              <a:t> </a:t>
            </a:r>
            <a:r>
              <a:rPr lang="en-US" sz="3400" dirty="0"/>
              <a:t>N</a:t>
            </a:r>
            <a:r>
              <a:rPr lang="en-US" sz="100" dirty="0"/>
              <a:t> </a:t>
            </a:r>
            <a:r>
              <a:rPr lang="en-US" sz="3400" dirty="0"/>
              <a:t>A, t</a:t>
            </a:r>
            <a:r>
              <a:rPr lang="en-US" sz="100" dirty="0"/>
              <a:t> </a:t>
            </a:r>
            <a:r>
              <a:rPr lang="en-US" sz="3400" dirty="0"/>
              <a:t>R</a:t>
            </a:r>
            <a:r>
              <a:rPr lang="en-US" sz="100" dirty="0"/>
              <a:t> </a:t>
            </a:r>
            <a:r>
              <a:rPr lang="en-US" sz="3400" dirty="0"/>
              <a:t>N</a:t>
            </a:r>
            <a:r>
              <a:rPr lang="en-US" sz="100" dirty="0"/>
              <a:t> </a:t>
            </a:r>
            <a:r>
              <a:rPr lang="en-US" sz="3400" dirty="0"/>
              <a:t>A, and Peptides</a:t>
            </a:r>
            <a:endParaRPr lang="en-IN" sz="3400" dirty="0"/>
          </a:p>
        </p:txBody>
      </p:sp>
      <p:sp>
        <p:nvSpPr>
          <p:cNvPr id="13" name="Content Placeholder 12"/>
          <p:cNvSpPr>
            <a:spLocks noGrp="1"/>
          </p:cNvSpPr>
          <p:nvPr>
            <p:ph sz="quarter" idx="13"/>
          </p:nvPr>
        </p:nvSpPr>
        <p:spPr>
          <a:xfrm>
            <a:off x="457200" y="1556327"/>
            <a:ext cx="8229600" cy="704273"/>
          </a:xfrm>
        </p:spPr>
        <p:txBody>
          <a:bodyPr/>
          <a:lstStyle/>
          <a:p>
            <a:pPr marL="432" indent="0">
              <a:buNone/>
            </a:pPr>
            <a:r>
              <a:rPr lang="en-US" b="1" dirty="0"/>
              <a:t>Table 17.7</a:t>
            </a:r>
            <a:r>
              <a:rPr lang="en-US" dirty="0"/>
              <a:t> Complementary Sequences in D</a:t>
            </a:r>
            <a:r>
              <a:rPr lang="en-US" sz="100" dirty="0"/>
              <a:t> </a:t>
            </a:r>
            <a:r>
              <a:rPr lang="en-US" dirty="0"/>
              <a:t>N</a:t>
            </a:r>
            <a:r>
              <a:rPr lang="en-US" sz="100" dirty="0"/>
              <a:t> </a:t>
            </a:r>
            <a:r>
              <a:rPr lang="en-US" dirty="0"/>
              <a:t>A, m</a:t>
            </a:r>
            <a:r>
              <a:rPr lang="en-US" sz="100" dirty="0"/>
              <a:t> </a:t>
            </a:r>
            <a:r>
              <a:rPr lang="en-US" dirty="0"/>
              <a:t>R</a:t>
            </a:r>
            <a:r>
              <a:rPr lang="en-US" sz="100" dirty="0"/>
              <a:t> </a:t>
            </a:r>
            <a:r>
              <a:rPr lang="en-US" dirty="0"/>
              <a:t>N</a:t>
            </a:r>
            <a:r>
              <a:rPr lang="en-US" sz="100" dirty="0"/>
              <a:t> </a:t>
            </a:r>
            <a:r>
              <a:rPr lang="en-US" dirty="0"/>
              <a:t>A, t</a:t>
            </a:r>
            <a:r>
              <a:rPr lang="en-US" sz="100" dirty="0"/>
              <a:t> </a:t>
            </a:r>
            <a:r>
              <a:rPr lang="en-US" dirty="0"/>
              <a:t>R</a:t>
            </a:r>
            <a:r>
              <a:rPr lang="en-US" sz="100" dirty="0"/>
              <a:t> </a:t>
            </a:r>
            <a:r>
              <a:rPr lang="en-US" dirty="0"/>
              <a:t>N</a:t>
            </a:r>
            <a:r>
              <a:rPr lang="en-US" sz="100" dirty="0"/>
              <a:t> </a:t>
            </a:r>
            <a:r>
              <a:rPr lang="en-US" dirty="0"/>
              <a:t>A, and Peptides</a:t>
            </a:r>
          </a:p>
        </p:txBody>
      </p:sp>
      <p:graphicFrame>
        <p:nvGraphicFramePr>
          <p:cNvPr id="15" name="Content Placeholder 14"/>
          <p:cNvGraphicFramePr>
            <a:graphicFrameLocks noGrp="1"/>
          </p:cNvGraphicFramePr>
          <p:nvPr>
            <p:ph sz="quarter" idx="14"/>
            <p:extLst/>
          </p:nvPr>
        </p:nvGraphicFramePr>
        <p:xfrm>
          <a:off x="457200" y="2503488"/>
          <a:ext cx="7301345" cy="2595880"/>
        </p:xfrm>
        <a:graphic>
          <a:graphicData uri="http://schemas.openxmlformats.org/drawingml/2006/table">
            <a:tbl>
              <a:tblPr firstRow="1" bandRow="1">
                <a:tableStyleId>{2D5ABB26-0587-4C30-8999-92F81FD0307C}</a:tableStyleId>
              </a:tblPr>
              <a:tblGrid>
                <a:gridCol w="3365500">
                  <a:extLst>
                    <a:ext uri="{9D8B030D-6E8A-4147-A177-3AD203B41FA5}">
                      <a16:colId xmlns:a16="http://schemas.microsoft.com/office/drawing/2014/main" val="1667520211"/>
                    </a:ext>
                  </a:extLst>
                </a:gridCol>
                <a:gridCol w="3935845">
                  <a:extLst>
                    <a:ext uri="{9D8B030D-6E8A-4147-A177-3AD203B41FA5}">
                      <a16:colId xmlns:a16="http://schemas.microsoft.com/office/drawing/2014/main" val="3274447153"/>
                    </a:ext>
                  </a:extLst>
                </a:gridCol>
              </a:tblGrid>
              <a:tr h="370840">
                <a:tc>
                  <a:txBody>
                    <a:bodyPr/>
                    <a:lstStyle/>
                    <a:p>
                      <a:r>
                        <a:rPr lang="en-US" sz="1800" b="1" dirty="0">
                          <a:solidFill>
                            <a:schemeClr val="tx1"/>
                          </a:solidFill>
                          <a:latin typeface="+mn-lt"/>
                        </a:rPr>
                        <a:t>Nucleus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220522"/>
                  </a:ext>
                </a:extLst>
              </a:tr>
              <a:tr h="370840">
                <a:tc>
                  <a:txBody>
                    <a:bodyPr/>
                    <a:lstStyle/>
                    <a:p>
                      <a:r>
                        <a:rPr lang="en-US" sz="1800" dirty="0">
                          <a:solidFill>
                            <a:schemeClr val="tx1"/>
                          </a:solidFill>
                          <a:latin typeface="+mn-lt"/>
                        </a:rPr>
                        <a:t>D</a:t>
                      </a:r>
                      <a:r>
                        <a:rPr lang="en-US" sz="100" dirty="0">
                          <a:solidFill>
                            <a:schemeClr val="tx1"/>
                          </a:solidFill>
                          <a:latin typeface="+mn-lt"/>
                        </a:rPr>
                        <a:t> </a:t>
                      </a:r>
                      <a:r>
                        <a:rPr lang="en-US" sz="1800" dirty="0">
                          <a:solidFill>
                            <a:schemeClr val="tx1"/>
                          </a:solidFill>
                          <a:latin typeface="+mn-lt"/>
                        </a:rPr>
                        <a:t>N</a:t>
                      </a:r>
                      <a:r>
                        <a:rPr lang="en-US" sz="100" dirty="0">
                          <a:solidFill>
                            <a:schemeClr val="tx1"/>
                          </a:solidFill>
                          <a:latin typeface="+mn-lt"/>
                        </a:rPr>
                        <a:t> </a:t>
                      </a:r>
                      <a:r>
                        <a:rPr lang="en-US" sz="1800" dirty="0">
                          <a:solidFill>
                            <a:schemeClr val="tx1"/>
                          </a:solidFill>
                          <a:latin typeface="+mn-lt"/>
                        </a:rPr>
                        <a:t>A informational strand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rPr>
                        <a:t>G</a:t>
                      </a:r>
                      <a:r>
                        <a:rPr lang="en-US" sz="100" dirty="0">
                          <a:solidFill>
                            <a:schemeClr val="tx1"/>
                          </a:solidFill>
                          <a:latin typeface="+mn-lt"/>
                        </a:rPr>
                        <a:t> </a:t>
                      </a:r>
                      <a:r>
                        <a:rPr lang="en-US" sz="1800" dirty="0">
                          <a:solidFill>
                            <a:schemeClr val="tx1"/>
                          </a:solidFill>
                          <a:latin typeface="+mn-lt"/>
                        </a:rPr>
                        <a:t>C</a:t>
                      </a:r>
                      <a:r>
                        <a:rPr lang="en-US" sz="100" dirty="0">
                          <a:solidFill>
                            <a:schemeClr val="tx1"/>
                          </a:solidFill>
                          <a:latin typeface="+mn-lt"/>
                        </a:rPr>
                        <a:t> </a:t>
                      </a:r>
                      <a:r>
                        <a:rPr lang="en-US" sz="1800" dirty="0">
                          <a:solidFill>
                            <a:schemeClr val="tx1"/>
                          </a:solidFill>
                          <a:latin typeface="+mn-lt"/>
                        </a:rPr>
                        <a:t>G A</a:t>
                      </a:r>
                      <a:r>
                        <a:rPr lang="en-US" sz="100" dirty="0">
                          <a:solidFill>
                            <a:schemeClr val="tx1"/>
                          </a:solidFill>
                          <a:latin typeface="+mn-lt"/>
                        </a:rPr>
                        <a:t> </a:t>
                      </a:r>
                      <a:r>
                        <a:rPr lang="en-US" sz="1800" dirty="0">
                          <a:solidFill>
                            <a:schemeClr val="tx1"/>
                          </a:solidFill>
                          <a:latin typeface="+mn-lt"/>
                        </a:rPr>
                        <a:t>G</a:t>
                      </a:r>
                      <a:r>
                        <a:rPr lang="en-US" sz="100" dirty="0">
                          <a:solidFill>
                            <a:schemeClr val="tx1"/>
                          </a:solidFill>
                          <a:latin typeface="+mn-lt"/>
                        </a:rPr>
                        <a:t> </a:t>
                      </a:r>
                      <a:r>
                        <a:rPr lang="en-US" sz="1800" dirty="0">
                          <a:solidFill>
                            <a:schemeClr val="tx1"/>
                          </a:solidFill>
                          <a:latin typeface="+mn-lt"/>
                        </a:rPr>
                        <a:t>T G</a:t>
                      </a:r>
                      <a:r>
                        <a:rPr lang="en-US" sz="100" dirty="0">
                          <a:solidFill>
                            <a:schemeClr val="tx1"/>
                          </a:solidFill>
                          <a:latin typeface="+mn-lt"/>
                        </a:rPr>
                        <a:t> </a:t>
                      </a:r>
                      <a:r>
                        <a:rPr lang="en-US" sz="1800" dirty="0">
                          <a:solidFill>
                            <a:schemeClr val="tx1"/>
                          </a:solidFill>
                          <a:latin typeface="+mn-lt"/>
                        </a:rPr>
                        <a:t>G</a:t>
                      </a:r>
                      <a:r>
                        <a:rPr lang="en-US" sz="100" dirty="0">
                          <a:solidFill>
                            <a:schemeClr val="tx1"/>
                          </a:solidFill>
                          <a:latin typeface="+mn-lt"/>
                        </a:rPr>
                        <a:t> </a:t>
                      </a:r>
                      <a:r>
                        <a:rPr lang="en-US" sz="1800" dirty="0">
                          <a:solidFill>
                            <a:schemeClr val="tx1"/>
                          </a:solidFill>
                          <a:latin typeface="+mn-lt"/>
                        </a:rPr>
                        <a:t>A T</a:t>
                      </a:r>
                      <a:r>
                        <a:rPr lang="en-US" sz="100" dirty="0">
                          <a:solidFill>
                            <a:schemeClr val="tx1"/>
                          </a:solidFill>
                          <a:latin typeface="+mn-lt"/>
                        </a:rPr>
                        <a:t> </a:t>
                      </a:r>
                      <a:r>
                        <a:rPr lang="en-US" sz="1800" dirty="0">
                          <a:solidFill>
                            <a:schemeClr val="tx1"/>
                          </a:solidFill>
                          <a:latin typeface="+mn-lt"/>
                        </a:rPr>
                        <a:t>A</a:t>
                      </a:r>
                      <a:r>
                        <a:rPr lang="en-US" sz="100" dirty="0">
                          <a:solidFill>
                            <a:schemeClr val="tx1"/>
                          </a:solidFill>
                          <a:latin typeface="+mn-lt"/>
                        </a:rPr>
                        <a:t> </a:t>
                      </a:r>
                      <a:r>
                        <a:rPr lang="en-US" sz="1800" dirty="0">
                          <a:solidFill>
                            <a:schemeClr val="tx1"/>
                          </a:solidFill>
                          <a:latin typeface="+mn-lt"/>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7937192"/>
                  </a:ext>
                </a:extLst>
              </a:tr>
              <a:tr h="370840">
                <a:tc>
                  <a:txBody>
                    <a:bodyPr/>
                    <a:lstStyle/>
                    <a:p>
                      <a:r>
                        <a:rPr lang="en-US" sz="1800" dirty="0">
                          <a:solidFill>
                            <a:schemeClr val="tx1"/>
                          </a:solidFill>
                          <a:latin typeface="+mn-lt"/>
                        </a:rPr>
                        <a:t>D</a:t>
                      </a:r>
                      <a:r>
                        <a:rPr lang="en-US" sz="100" dirty="0">
                          <a:solidFill>
                            <a:schemeClr val="tx1"/>
                          </a:solidFill>
                          <a:latin typeface="+mn-lt"/>
                        </a:rPr>
                        <a:t> </a:t>
                      </a:r>
                      <a:r>
                        <a:rPr lang="en-US" sz="1800" dirty="0">
                          <a:solidFill>
                            <a:schemeClr val="tx1"/>
                          </a:solidFill>
                          <a:latin typeface="+mn-lt"/>
                        </a:rPr>
                        <a:t>N</a:t>
                      </a:r>
                      <a:r>
                        <a:rPr lang="en-US" sz="100" dirty="0">
                          <a:solidFill>
                            <a:schemeClr val="tx1"/>
                          </a:solidFill>
                          <a:latin typeface="+mn-lt"/>
                        </a:rPr>
                        <a:t> </a:t>
                      </a:r>
                      <a:r>
                        <a:rPr lang="en-US" sz="1800" dirty="0">
                          <a:solidFill>
                            <a:schemeClr val="tx1"/>
                          </a:solidFill>
                          <a:latin typeface="+mn-lt"/>
                        </a:rPr>
                        <a:t>A template strand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rPr>
                        <a:t>C</a:t>
                      </a:r>
                      <a:r>
                        <a:rPr lang="en-US" sz="100" dirty="0">
                          <a:solidFill>
                            <a:schemeClr val="tx1"/>
                          </a:solidFill>
                          <a:latin typeface="+mn-lt"/>
                        </a:rPr>
                        <a:t> </a:t>
                      </a:r>
                      <a:r>
                        <a:rPr lang="en-US" sz="1800" dirty="0">
                          <a:solidFill>
                            <a:schemeClr val="tx1"/>
                          </a:solidFill>
                          <a:latin typeface="+mn-lt"/>
                        </a:rPr>
                        <a:t>G</a:t>
                      </a:r>
                      <a:r>
                        <a:rPr lang="en-US" sz="100" dirty="0">
                          <a:solidFill>
                            <a:schemeClr val="tx1"/>
                          </a:solidFill>
                          <a:latin typeface="+mn-lt"/>
                        </a:rPr>
                        <a:t> </a:t>
                      </a:r>
                      <a:r>
                        <a:rPr lang="en-US" sz="1800" dirty="0">
                          <a:solidFill>
                            <a:schemeClr val="tx1"/>
                          </a:solidFill>
                          <a:latin typeface="+mn-lt"/>
                        </a:rPr>
                        <a:t>C T</a:t>
                      </a:r>
                      <a:r>
                        <a:rPr lang="en-US" sz="100" dirty="0">
                          <a:solidFill>
                            <a:schemeClr val="tx1"/>
                          </a:solidFill>
                          <a:latin typeface="+mn-lt"/>
                        </a:rPr>
                        <a:t> </a:t>
                      </a:r>
                      <a:r>
                        <a:rPr lang="en-US" sz="1800" dirty="0">
                          <a:solidFill>
                            <a:schemeClr val="tx1"/>
                          </a:solidFill>
                          <a:latin typeface="+mn-lt"/>
                        </a:rPr>
                        <a:t>C</a:t>
                      </a:r>
                      <a:r>
                        <a:rPr lang="en-US" sz="100" dirty="0">
                          <a:solidFill>
                            <a:schemeClr val="tx1"/>
                          </a:solidFill>
                          <a:latin typeface="+mn-lt"/>
                        </a:rPr>
                        <a:t> </a:t>
                      </a:r>
                      <a:r>
                        <a:rPr lang="en-US" sz="1800" dirty="0">
                          <a:solidFill>
                            <a:schemeClr val="tx1"/>
                          </a:solidFill>
                          <a:latin typeface="+mn-lt"/>
                        </a:rPr>
                        <a:t>A C</a:t>
                      </a:r>
                      <a:r>
                        <a:rPr lang="en-US" sz="100" dirty="0">
                          <a:solidFill>
                            <a:schemeClr val="tx1"/>
                          </a:solidFill>
                          <a:latin typeface="+mn-lt"/>
                        </a:rPr>
                        <a:t> </a:t>
                      </a:r>
                      <a:r>
                        <a:rPr lang="en-US" sz="1800" dirty="0">
                          <a:solidFill>
                            <a:schemeClr val="tx1"/>
                          </a:solidFill>
                          <a:latin typeface="+mn-lt"/>
                        </a:rPr>
                        <a:t>C</a:t>
                      </a:r>
                      <a:r>
                        <a:rPr lang="en-US" sz="100" dirty="0">
                          <a:solidFill>
                            <a:schemeClr val="tx1"/>
                          </a:solidFill>
                          <a:latin typeface="+mn-lt"/>
                        </a:rPr>
                        <a:t> </a:t>
                      </a:r>
                      <a:r>
                        <a:rPr lang="en-US" sz="1800" dirty="0">
                          <a:solidFill>
                            <a:schemeClr val="tx1"/>
                          </a:solidFill>
                          <a:latin typeface="+mn-lt"/>
                        </a:rPr>
                        <a:t>T A</a:t>
                      </a:r>
                      <a:r>
                        <a:rPr lang="en-US" sz="100" dirty="0">
                          <a:solidFill>
                            <a:schemeClr val="tx1"/>
                          </a:solidFill>
                          <a:latin typeface="+mn-lt"/>
                        </a:rPr>
                        <a:t> </a:t>
                      </a:r>
                      <a:r>
                        <a:rPr lang="en-US" sz="1800" dirty="0">
                          <a:solidFill>
                            <a:schemeClr val="tx1"/>
                          </a:solidFill>
                          <a:latin typeface="+mn-lt"/>
                        </a:rPr>
                        <a:t>T</a:t>
                      </a:r>
                      <a:r>
                        <a:rPr lang="en-US" sz="100" dirty="0">
                          <a:solidFill>
                            <a:schemeClr val="tx1"/>
                          </a:solidFill>
                          <a:latin typeface="+mn-lt"/>
                        </a:rPr>
                        <a:t> </a:t>
                      </a:r>
                      <a:r>
                        <a:rPr lang="en-US" sz="1800" dirty="0">
                          <a:solidFill>
                            <a:schemeClr val="tx1"/>
                          </a:solidFill>
                          <a:latin typeface="+mn-lt"/>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10063"/>
                  </a:ext>
                </a:extLst>
              </a:tr>
              <a:tr h="370840">
                <a:tc>
                  <a:txBody>
                    <a:bodyPr/>
                    <a:lstStyle/>
                    <a:p>
                      <a:r>
                        <a:rPr lang="en-US" sz="1800" b="1" dirty="0">
                          <a:solidFill>
                            <a:schemeClr val="tx1"/>
                          </a:solidFill>
                          <a:latin typeface="+mn-lt"/>
                        </a:rPr>
                        <a:t>Ribosome (cytosol)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latin typeface="+mn-lt"/>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017944"/>
                  </a:ext>
                </a:extLst>
              </a:tr>
              <a:tr h="370840">
                <a:tc>
                  <a:txBody>
                    <a:bodyPr/>
                    <a:lstStyle/>
                    <a:p>
                      <a:r>
                        <a:rPr lang="en-US" sz="1800" dirty="0">
                          <a:solidFill>
                            <a:schemeClr val="tx1"/>
                          </a:solidFill>
                          <a:latin typeface="+mn-lt"/>
                        </a:rPr>
                        <a:t>m</a:t>
                      </a:r>
                      <a:r>
                        <a:rPr lang="en-US" sz="100" dirty="0">
                          <a:solidFill>
                            <a:schemeClr val="tx1"/>
                          </a:solidFill>
                          <a:latin typeface="+mn-lt"/>
                        </a:rPr>
                        <a:t> </a:t>
                      </a:r>
                      <a:r>
                        <a:rPr lang="en-US" sz="1800" dirty="0">
                          <a:solidFill>
                            <a:schemeClr val="tx1"/>
                          </a:solidFill>
                          <a:latin typeface="+mn-lt"/>
                        </a:rPr>
                        <a:t>R</a:t>
                      </a:r>
                      <a:r>
                        <a:rPr lang="en-US" sz="100" dirty="0">
                          <a:solidFill>
                            <a:schemeClr val="tx1"/>
                          </a:solidFill>
                          <a:latin typeface="+mn-lt"/>
                        </a:rPr>
                        <a:t> </a:t>
                      </a:r>
                      <a:r>
                        <a:rPr lang="en-US" sz="1800" dirty="0">
                          <a:solidFill>
                            <a:schemeClr val="tx1"/>
                          </a:solidFill>
                          <a:latin typeface="+mn-lt"/>
                        </a:rPr>
                        <a:t>N</a:t>
                      </a:r>
                      <a:r>
                        <a:rPr lang="en-US" sz="100" dirty="0">
                          <a:solidFill>
                            <a:schemeClr val="tx1"/>
                          </a:solidFill>
                          <a:latin typeface="+mn-lt"/>
                        </a:rPr>
                        <a:t> </a:t>
                      </a:r>
                      <a:r>
                        <a:rPr lang="en-US" sz="1800" dirty="0">
                          <a:solidFill>
                            <a:schemeClr val="tx1"/>
                          </a:solidFill>
                          <a:latin typeface="+mn-lt"/>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rPr>
                        <a:t>G</a:t>
                      </a:r>
                      <a:r>
                        <a:rPr lang="en-US" sz="100" dirty="0">
                          <a:solidFill>
                            <a:schemeClr val="tx1"/>
                          </a:solidFill>
                          <a:latin typeface="+mn-lt"/>
                        </a:rPr>
                        <a:t> </a:t>
                      </a:r>
                      <a:r>
                        <a:rPr lang="en-US" sz="1800" dirty="0">
                          <a:solidFill>
                            <a:schemeClr val="tx1"/>
                          </a:solidFill>
                          <a:latin typeface="+mn-lt"/>
                        </a:rPr>
                        <a:t>C</a:t>
                      </a:r>
                      <a:r>
                        <a:rPr lang="en-US" sz="100" dirty="0">
                          <a:solidFill>
                            <a:schemeClr val="tx1"/>
                          </a:solidFill>
                          <a:latin typeface="+mn-lt"/>
                        </a:rPr>
                        <a:t> </a:t>
                      </a:r>
                      <a:r>
                        <a:rPr lang="en-US" sz="1800" dirty="0">
                          <a:solidFill>
                            <a:schemeClr val="tx1"/>
                          </a:solidFill>
                          <a:latin typeface="+mn-lt"/>
                        </a:rPr>
                        <a:t>G A</a:t>
                      </a:r>
                      <a:r>
                        <a:rPr lang="en-US" sz="100" dirty="0">
                          <a:solidFill>
                            <a:schemeClr val="tx1"/>
                          </a:solidFill>
                          <a:latin typeface="+mn-lt"/>
                        </a:rPr>
                        <a:t> </a:t>
                      </a:r>
                      <a:r>
                        <a:rPr lang="en-US" sz="1800" dirty="0">
                          <a:solidFill>
                            <a:schemeClr val="tx1"/>
                          </a:solidFill>
                          <a:latin typeface="+mn-lt"/>
                        </a:rPr>
                        <a:t>G</a:t>
                      </a:r>
                      <a:r>
                        <a:rPr lang="en-US" sz="100" dirty="0">
                          <a:solidFill>
                            <a:schemeClr val="tx1"/>
                          </a:solidFill>
                          <a:latin typeface="+mn-lt"/>
                        </a:rPr>
                        <a:t> </a:t>
                      </a:r>
                      <a:r>
                        <a:rPr lang="en-US" sz="1800" dirty="0">
                          <a:solidFill>
                            <a:schemeClr val="tx1"/>
                          </a:solidFill>
                          <a:latin typeface="+mn-lt"/>
                        </a:rPr>
                        <a:t>U G</a:t>
                      </a:r>
                      <a:r>
                        <a:rPr lang="en-US" sz="100" dirty="0">
                          <a:solidFill>
                            <a:schemeClr val="tx1"/>
                          </a:solidFill>
                          <a:latin typeface="+mn-lt"/>
                        </a:rPr>
                        <a:t> </a:t>
                      </a:r>
                      <a:r>
                        <a:rPr lang="en-US" sz="1800" dirty="0">
                          <a:solidFill>
                            <a:schemeClr val="tx1"/>
                          </a:solidFill>
                          <a:latin typeface="+mn-lt"/>
                        </a:rPr>
                        <a:t>G</a:t>
                      </a:r>
                      <a:r>
                        <a:rPr lang="en-US" sz="100" dirty="0">
                          <a:solidFill>
                            <a:schemeClr val="tx1"/>
                          </a:solidFill>
                          <a:latin typeface="+mn-lt"/>
                        </a:rPr>
                        <a:t> </a:t>
                      </a:r>
                      <a:r>
                        <a:rPr lang="en-US" sz="1800" dirty="0">
                          <a:solidFill>
                            <a:schemeClr val="tx1"/>
                          </a:solidFill>
                          <a:latin typeface="+mn-lt"/>
                        </a:rPr>
                        <a:t>A U</a:t>
                      </a:r>
                      <a:r>
                        <a:rPr lang="en-US" sz="100" dirty="0">
                          <a:solidFill>
                            <a:schemeClr val="tx1"/>
                          </a:solidFill>
                          <a:latin typeface="+mn-lt"/>
                        </a:rPr>
                        <a:t> </a:t>
                      </a:r>
                      <a:r>
                        <a:rPr lang="en-US" sz="1800" dirty="0">
                          <a:solidFill>
                            <a:schemeClr val="tx1"/>
                          </a:solidFill>
                          <a:latin typeface="+mn-lt"/>
                        </a:rPr>
                        <a:t>A</a:t>
                      </a:r>
                      <a:r>
                        <a:rPr lang="en-US" sz="100" dirty="0">
                          <a:solidFill>
                            <a:schemeClr val="tx1"/>
                          </a:solidFill>
                          <a:latin typeface="+mn-lt"/>
                        </a:rPr>
                        <a:t> </a:t>
                      </a:r>
                      <a:r>
                        <a:rPr lang="en-US" sz="1800" dirty="0">
                          <a:solidFill>
                            <a:schemeClr val="tx1"/>
                          </a:solidFill>
                          <a:latin typeface="+mn-lt"/>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752135"/>
                  </a:ext>
                </a:extLst>
              </a:tr>
              <a:tr h="370840">
                <a:tc>
                  <a:txBody>
                    <a:bodyPr/>
                    <a:lstStyle/>
                    <a:p>
                      <a:r>
                        <a:rPr lang="en-US" sz="1800" dirty="0">
                          <a:solidFill>
                            <a:schemeClr val="tx1"/>
                          </a:solidFill>
                          <a:latin typeface="+mn-lt"/>
                        </a:rPr>
                        <a:t>t</a:t>
                      </a:r>
                      <a:r>
                        <a:rPr lang="en-US" sz="100" dirty="0">
                          <a:solidFill>
                            <a:schemeClr val="tx1"/>
                          </a:solidFill>
                          <a:latin typeface="+mn-lt"/>
                        </a:rPr>
                        <a:t> </a:t>
                      </a:r>
                      <a:r>
                        <a:rPr lang="en-US" sz="1800" dirty="0">
                          <a:solidFill>
                            <a:schemeClr val="tx1"/>
                          </a:solidFill>
                          <a:latin typeface="+mn-lt"/>
                        </a:rPr>
                        <a:t>R</a:t>
                      </a:r>
                      <a:r>
                        <a:rPr lang="en-US" sz="100" dirty="0">
                          <a:solidFill>
                            <a:schemeClr val="tx1"/>
                          </a:solidFill>
                          <a:latin typeface="+mn-lt"/>
                        </a:rPr>
                        <a:t> </a:t>
                      </a:r>
                      <a:r>
                        <a:rPr lang="en-US" sz="1800" dirty="0">
                          <a:solidFill>
                            <a:schemeClr val="tx1"/>
                          </a:solidFill>
                          <a:latin typeface="+mn-lt"/>
                        </a:rPr>
                        <a:t>N</a:t>
                      </a:r>
                      <a:r>
                        <a:rPr lang="en-US" sz="100" dirty="0">
                          <a:solidFill>
                            <a:schemeClr val="tx1"/>
                          </a:solidFill>
                          <a:latin typeface="+mn-lt"/>
                        </a:rPr>
                        <a:t> </a:t>
                      </a:r>
                      <a:r>
                        <a:rPr lang="en-US" sz="1800" dirty="0">
                          <a:solidFill>
                            <a:schemeClr val="tx1"/>
                          </a:solidFill>
                          <a:latin typeface="+mn-lt"/>
                        </a:rPr>
                        <a:t>A anticodons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rPr>
                        <a:t>C</a:t>
                      </a:r>
                      <a:r>
                        <a:rPr lang="en-US" sz="100" dirty="0">
                          <a:solidFill>
                            <a:schemeClr val="tx1"/>
                          </a:solidFill>
                          <a:latin typeface="+mn-lt"/>
                        </a:rPr>
                        <a:t> </a:t>
                      </a:r>
                      <a:r>
                        <a:rPr lang="en-US" sz="1800" dirty="0">
                          <a:solidFill>
                            <a:schemeClr val="tx1"/>
                          </a:solidFill>
                          <a:latin typeface="+mn-lt"/>
                        </a:rPr>
                        <a:t>G</a:t>
                      </a:r>
                      <a:r>
                        <a:rPr lang="en-US" sz="100" dirty="0">
                          <a:solidFill>
                            <a:schemeClr val="tx1"/>
                          </a:solidFill>
                          <a:latin typeface="+mn-lt"/>
                        </a:rPr>
                        <a:t> </a:t>
                      </a:r>
                      <a:r>
                        <a:rPr lang="en-US" sz="1800" dirty="0">
                          <a:solidFill>
                            <a:schemeClr val="tx1"/>
                          </a:solidFill>
                          <a:latin typeface="+mn-lt"/>
                        </a:rPr>
                        <a:t>C U</a:t>
                      </a:r>
                      <a:r>
                        <a:rPr lang="en-US" sz="100" dirty="0">
                          <a:solidFill>
                            <a:schemeClr val="tx1"/>
                          </a:solidFill>
                          <a:latin typeface="+mn-lt"/>
                        </a:rPr>
                        <a:t> </a:t>
                      </a:r>
                      <a:r>
                        <a:rPr lang="en-US" sz="1800" dirty="0">
                          <a:solidFill>
                            <a:schemeClr val="tx1"/>
                          </a:solidFill>
                          <a:latin typeface="+mn-lt"/>
                        </a:rPr>
                        <a:t>C</a:t>
                      </a:r>
                      <a:r>
                        <a:rPr lang="en-US" sz="100" dirty="0">
                          <a:solidFill>
                            <a:schemeClr val="tx1"/>
                          </a:solidFill>
                          <a:latin typeface="+mn-lt"/>
                        </a:rPr>
                        <a:t> </a:t>
                      </a:r>
                      <a:r>
                        <a:rPr lang="en-US" sz="1800" dirty="0">
                          <a:solidFill>
                            <a:schemeClr val="tx1"/>
                          </a:solidFill>
                          <a:latin typeface="+mn-lt"/>
                        </a:rPr>
                        <a:t>A C</a:t>
                      </a:r>
                      <a:r>
                        <a:rPr lang="en-US" sz="100" dirty="0">
                          <a:solidFill>
                            <a:schemeClr val="tx1"/>
                          </a:solidFill>
                          <a:latin typeface="+mn-lt"/>
                        </a:rPr>
                        <a:t> </a:t>
                      </a:r>
                      <a:r>
                        <a:rPr lang="en-US" sz="1800" dirty="0">
                          <a:solidFill>
                            <a:schemeClr val="tx1"/>
                          </a:solidFill>
                          <a:latin typeface="+mn-lt"/>
                        </a:rPr>
                        <a:t>C</a:t>
                      </a:r>
                      <a:r>
                        <a:rPr lang="en-US" sz="100" dirty="0">
                          <a:solidFill>
                            <a:schemeClr val="tx1"/>
                          </a:solidFill>
                          <a:latin typeface="+mn-lt"/>
                        </a:rPr>
                        <a:t> </a:t>
                      </a:r>
                      <a:r>
                        <a:rPr lang="en-US" sz="1800" dirty="0">
                          <a:solidFill>
                            <a:schemeClr val="tx1"/>
                          </a:solidFill>
                          <a:latin typeface="+mn-lt"/>
                        </a:rPr>
                        <a:t>U A</a:t>
                      </a:r>
                      <a:r>
                        <a:rPr lang="en-US" sz="100" dirty="0">
                          <a:solidFill>
                            <a:schemeClr val="tx1"/>
                          </a:solidFill>
                          <a:latin typeface="+mn-lt"/>
                        </a:rPr>
                        <a:t> </a:t>
                      </a:r>
                      <a:r>
                        <a:rPr lang="en-US" sz="1800" dirty="0">
                          <a:solidFill>
                            <a:schemeClr val="tx1"/>
                          </a:solidFill>
                          <a:latin typeface="+mn-lt"/>
                        </a:rPr>
                        <a:t>U</a:t>
                      </a:r>
                      <a:r>
                        <a:rPr lang="en-US" sz="100" dirty="0">
                          <a:solidFill>
                            <a:schemeClr val="tx1"/>
                          </a:solidFill>
                          <a:latin typeface="+mn-lt"/>
                        </a:rPr>
                        <a:t> </a:t>
                      </a:r>
                      <a:r>
                        <a:rPr lang="en-US" sz="1800" dirty="0">
                          <a:solidFill>
                            <a:schemeClr val="tx1"/>
                          </a:solidFill>
                          <a:latin typeface="+mn-lt"/>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520769"/>
                  </a:ext>
                </a:extLst>
              </a:tr>
              <a:tr h="370840">
                <a:tc>
                  <a:txBody>
                    <a:bodyPr/>
                    <a:lstStyle/>
                    <a:p>
                      <a:r>
                        <a:rPr lang="en-US" sz="1800" dirty="0">
                          <a:solidFill>
                            <a:schemeClr val="tx1"/>
                          </a:solidFill>
                          <a:latin typeface="+mn-lt"/>
                        </a:rPr>
                        <a:t>Polypeptide amino acids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pt-BR" sz="100" b="0" i="0" u="none" strike="noStrike" dirty="0">
                          <a:solidFill>
                            <a:schemeClr val="tx1"/>
                          </a:solidFill>
                          <a:effectLst/>
                          <a:latin typeface="+mn-lt"/>
                        </a:rPr>
                        <a:t>A l a, s e r, g l y, t y r.</a:t>
                      </a:r>
                      <a:endParaRPr lang="en-AU" sz="1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5478135"/>
                  </a:ext>
                </a:extLst>
              </a:tr>
            </a:tbl>
          </a:graphicData>
        </a:graphic>
      </p:graphicFrame>
      <p:graphicFrame>
        <p:nvGraphicFramePr>
          <p:cNvPr id="16" name="Object 15">
            <a:extLst>
              <a:ext uri="{FF2B5EF4-FFF2-40B4-BE49-F238E27FC236}">
                <a16:creationId xmlns:a16="http://schemas.microsoft.com/office/drawing/2014/main" id="{1D3E2F73-105D-4F88-B382-2948B3B6F601}"/>
              </a:ext>
              <a:ext uri="{C183D7F6-B498-43B3-948B-1728B52AA6E4}">
                <adec:decorative xmlns:adec="http://schemas.microsoft.com/office/drawing/2017/decorative" val="1"/>
              </a:ext>
            </a:extLst>
          </p:cNvPr>
          <p:cNvGraphicFramePr>
            <a:graphicFrameLocks noChangeAspect="1"/>
          </p:cNvGraphicFramePr>
          <p:nvPr>
            <p:extLst/>
          </p:nvPr>
        </p:nvGraphicFramePr>
        <p:xfrm>
          <a:off x="3894257" y="4764800"/>
          <a:ext cx="2463800" cy="279400"/>
        </p:xfrm>
        <a:graphic>
          <a:graphicData uri="http://schemas.openxmlformats.org/presentationml/2006/ole">
            <mc:AlternateContent xmlns:mc="http://schemas.openxmlformats.org/markup-compatibility/2006">
              <mc:Choice xmlns:v="urn:schemas-microsoft-com:vml" Requires="v">
                <p:oleObj spid="_x0000_s24582" name="Equation" r:id="rId3" imgW="2463480" imgH="279360" progId="Equation.DSMT4">
                  <p:embed/>
                </p:oleObj>
              </mc:Choice>
              <mc:Fallback>
                <p:oleObj name="Equation" r:id="rId3" imgW="2463480" imgH="279360" progId="Equation.DSMT4">
                  <p:embed/>
                  <p:pic>
                    <p:nvPicPr>
                      <p:cNvPr id="16" name="Object 15">
                        <a:extLst>
                          <a:ext uri="{FF2B5EF4-FFF2-40B4-BE49-F238E27FC236}">
                            <a16:creationId xmlns:a16="http://schemas.microsoft.com/office/drawing/2014/main" id="{1D3E2F73-105D-4F88-B382-2948B3B6F601}"/>
                          </a:ext>
                          <a:ext uri="{C183D7F6-B498-43B3-948B-1728B52AA6E4}">
                            <adec:decorative xmlns:adec="http://schemas.microsoft.com/office/drawing/2017/decorative" val="1"/>
                          </a:ext>
                        </a:extLst>
                      </p:cNvPr>
                      <p:cNvPicPr/>
                      <p:nvPr/>
                    </p:nvPicPr>
                    <p:blipFill>
                      <a:blip r:embed="rId4"/>
                      <a:stretch>
                        <a:fillRect/>
                      </a:stretch>
                    </p:blipFill>
                    <p:spPr>
                      <a:xfrm>
                        <a:off x="3894257" y="4764800"/>
                        <a:ext cx="2463800" cy="2794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75670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770-850A-4678-B2B4-93CB27665832}"/>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5F798767-9524-4D7A-87DC-43711DCD08DD}"/>
              </a:ext>
            </a:extLst>
          </p:cNvPr>
          <p:cNvSpPr>
            <a:spLocks noGrp="1"/>
          </p:cNvSpPr>
          <p:nvPr>
            <p:ph sz="quarter" idx="14"/>
          </p:nvPr>
        </p:nvSpPr>
        <p:spPr>
          <a:xfrm>
            <a:off x="457200" y="1514973"/>
            <a:ext cx="8229600" cy="419372"/>
          </a:xfrm>
        </p:spPr>
        <p:txBody>
          <a:bodyPr/>
          <a:lstStyle/>
          <a:p>
            <a:pPr marL="432" indent="0">
              <a:buNone/>
            </a:pPr>
            <a:r>
              <a:rPr lang="en-US" sz="2400" dirty="0"/>
              <a:t>Match each of the following terms to a definition or concept:</a:t>
            </a:r>
          </a:p>
        </p:txBody>
      </p:sp>
      <p:sp>
        <p:nvSpPr>
          <p:cNvPr id="5" name="Content Placeholder 4">
            <a:extLst>
              <a:ext uri="{FF2B5EF4-FFF2-40B4-BE49-F238E27FC236}">
                <a16:creationId xmlns:a16="http://schemas.microsoft.com/office/drawing/2014/main" id="{8C48D4CA-33FE-4A81-BCA2-1F15810BF976}"/>
              </a:ext>
            </a:extLst>
          </p:cNvPr>
          <p:cNvSpPr>
            <a:spLocks noGrp="1"/>
          </p:cNvSpPr>
          <p:nvPr>
            <p:ph sz="quarter" idx="15"/>
          </p:nvPr>
        </p:nvSpPr>
        <p:spPr>
          <a:xfrm>
            <a:off x="1209370" y="2136668"/>
            <a:ext cx="1784552" cy="426566"/>
          </a:xfrm>
        </p:spPr>
        <p:txBody>
          <a:bodyPr/>
          <a:lstStyle/>
          <a:p>
            <a:pPr marL="432" indent="0">
              <a:buNone/>
            </a:pPr>
            <a:r>
              <a:rPr lang="en-US" sz="2400" dirty="0"/>
              <a:t>activation</a:t>
            </a:r>
          </a:p>
        </p:txBody>
      </p:sp>
      <p:sp>
        <p:nvSpPr>
          <p:cNvPr id="3" name="Content Placeholder 2">
            <a:extLst>
              <a:ext uri="{FF2B5EF4-FFF2-40B4-BE49-F238E27FC236}">
                <a16:creationId xmlns:a16="http://schemas.microsoft.com/office/drawing/2014/main" id="{E888B3C2-8FDF-4E64-81FE-FBACB3FE466A}"/>
              </a:ext>
            </a:extLst>
          </p:cNvPr>
          <p:cNvSpPr>
            <a:spLocks noGrp="1"/>
          </p:cNvSpPr>
          <p:nvPr>
            <p:ph sz="quarter" idx="16"/>
          </p:nvPr>
        </p:nvSpPr>
        <p:spPr>
          <a:xfrm>
            <a:off x="3324073" y="2107986"/>
            <a:ext cx="1487714" cy="426566"/>
          </a:xfrm>
        </p:spPr>
        <p:txBody>
          <a:bodyPr/>
          <a:lstStyle/>
          <a:p>
            <a:pPr marL="432" indent="0">
              <a:buNone/>
            </a:pPr>
            <a:r>
              <a:rPr lang="en-US" sz="2400" dirty="0"/>
              <a:t>initiation</a:t>
            </a:r>
          </a:p>
        </p:txBody>
      </p:sp>
      <p:sp>
        <p:nvSpPr>
          <p:cNvPr id="6" name="Content Placeholder 5">
            <a:extLst>
              <a:ext uri="{FF2B5EF4-FFF2-40B4-BE49-F238E27FC236}">
                <a16:creationId xmlns:a16="http://schemas.microsoft.com/office/drawing/2014/main" id="{402A8CA4-AB71-4297-9325-5A05716F2B48}"/>
              </a:ext>
            </a:extLst>
          </p:cNvPr>
          <p:cNvSpPr>
            <a:spLocks noGrp="1"/>
          </p:cNvSpPr>
          <p:nvPr>
            <p:ph sz="quarter" idx="17"/>
          </p:nvPr>
        </p:nvSpPr>
        <p:spPr>
          <a:xfrm>
            <a:off x="1209369" y="2700158"/>
            <a:ext cx="1911202" cy="426566"/>
          </a:xfrm>
        </p:spPr>
        <p:txBody>
          <a:bodyPr/>
          <a:lstStyle/>
          <a:p>
            <a:pPr marL="432" indent="0">
              <a:buNone/>
            </a:pPr>
            <a:r>
              <a:rPr lang="en-US" sz="2400" dirty="0"/>
              <a:t>translocation</a:t>
            </a:r>
          </a:p>
        </p:txBody>
      </p:sp>
      <p:sp>
        <p:nvSpPr>
          <p:cNvPr id="7" name="Content Placeholder 6">
            <a:extLst>
              <a:ext uri="{FF2B5EF4-FFF2-40B4-BE49-F238E27FC236}">
                <a16:creationId xmlns:a16="http://schemas.microsoft.com/office/drawing/2014/main" id="{1E19AEF8-C391-42AA-91F3-711E649342E6}"/>
              </a:ext>
            </a:extLst>
          </p:cNvPr>
          <p:cNvSpPr>
            <a:spLocks noGrp="1"/>
          </p:cNvSpPr>
          <p:nvPr>
            <p:ph sz="quarter" idx="18"/>
          </p:nvPr>
        </p:nvSpPr>
        <p:spPr>
          <a:xfrm>
            <a:off x="3288892" y="2700159"/>
            <a:ext cx="1784553" cy="426565"/>
          </a:xfrm>
        </p:spPr>
        <p:txBody>
          <a:bodyPr/>
          <a:lstStyle/>
          <a:p>
            <a:pPr marL="432" indent="0">
              <a:buNone/>
            </a:pPr>
            <a:r>
              <a:rPr lang="en-US" sz="2400" dirty="0"/>
              <a:t>termination</a:t>
            </a:r>
          </a:p>
        </p:txBody>
      </p:sp>
      <p:sp>
        <p:nvSpPr>
          <p:cNvPr id="8" name="Content Placeholder 7">
            <a:extLst>
              <a:ext uri="{FF2B5EF4-FFF2-40B4-BE49-F238E27FC236}">
                <a16:creationId xmlns:a16="http://schemas.microsoft.com/office/drawing/2014/main" id="{DE37CC42-A47D-472A-B470-4D31C3344A20}"/>
              </a:ext>
            </a:extLst>
          </p:cNvPr>
          <p:cNvSpPr>
            <a:spLocks noGrp="1"/>
          </p:cNvSpPr>
          <p:nvPr>
            <p:ph sz="quarter" idx="19"/>
          </p:nvPr>
        </p:nvSpPr>
        <p:spPr>
          <a:xfrm>
            <a:off x="457200" y="3389289"/>
            <a:ext cx="5884606" cy="789052"/>
          </a:xfrm>
        </p:spPr>
        <p:txBody>
          <a:bodyPr/>
          <a:lstStyle/>
          <a:p>
            <a:pPr marL="378000" indent="-378000">
              <a:buNone/>
            </a:pPr>
            <a:r>
              <a:rPr lang="en-US" sz="2400" dirty="0">
                <a:solidFill>
                  <a:schemeClr val="tx2"/>
                </a:solidFill>
              </a:rPr>
              <a:t>A. </a:t>
            </a:r>
            <a:r>
              <a:rPr lang="en-US" sz="2400" dirty="0"/>
              <a:t>Ribosomes move along m</a:t>
            </a:r>
            <a:r>
              <a:rPr lang="en-US" sz="100" dirty="0"/>
              <a:t> </a:t>
            </a:r>
            <a:r>
              <a:rPr lang="en-US" sz="2400" dirty="0"/>
              <a:t>R</a:t>
            </a:r>
            <a:r>
              <a:rPr lang="en-US" sz="100" dirty="0"/>
              <a:t> </a:t>
            </a:r>
            <a:r>
              <a:rPr lang="en-US" sz="2400" dirty="0"/>
              <a:t>N</a:t>
            </a:r>
            <a:r>
              <a:rPr lang="en-US" sz="100" dirty="0"/>
              <a:t> </a:t>
            </a:r>
            <a:r>
              <a:rPr lang="en-US" sz="2400" dirty="0"/>
              <a:t>A, adding amino acids to a growing peptide chain.</a:t>
            </a:r>
          </a:p>
        </p:txBody>
      </p:sp>
      <p:sp>
        <p:nvSpPr>
          <p:cNvPr id="10" name="Content Placeholder 9">
            <a:extLst>
              <a:ext uri="{FF2B5EF4-FFF2-40B4-BE49-F238E27FC236}">
                <a16:creationId xmlns:a16="http://schemas.microsoft.com/office/drawing/2014/main" id="{4A3879BF-3433-457F-86E2-509A23BA6732}"/>
              </a:ext>
            </a:extLst>
          </p:cNvPr>
          <p:cNvSpPr>
            <a:spLocks noGrp="1"/>
          </p:cNvSpPr>
          <p:nvPr>
            <p:ph sz="quarter" idx="21"/>
          </p:nvPr>
        </p:nvSpPr>
        <p:spPr>
          <a:xfrm>
            <a:off x="460377" y="4327223"/>
            <a:ext cx="5733946" cy="382038"/>
          </a:xfrm>
        </p:spPr>
        <p:txBody>
          <a:bodyPr/>
          <a:lstStyle/>
          <a:p>
            <a:pPr marL="432" indent="0">
              <a:buNone/>
            </a:pPr>
            <a:r>
              <a:rPr lang="en-US" sz="2400" dirty="0">
                <a:solidFill>
                  <a:schemeClr val="tx2"/>
                </a:solidFill>
              </a:rPr>
              <a:t>B. </a:t>
            </a:r>
            <a:r>
              <a:rPr lang="en-US" sz="2400" dirty="0"/>
              <a:t>A completed peptide chain is released.</a:t>
            </a:r>
          </a:p>
        </p:txBody>
      </p:sp>
      <p:sp>
        <p:nvSpPr>
          <p:cNvPr id="12" name="Content Placeholder 11">
            <a:extLst>
              <a:ext uri="{FF2B5EF4-FFF2-40B4-BE49-F238E27FC236}">
                <a16:creationId xmlns:a16="http://schemas.microsoft.com/office/drawing/2014/main" id="{14C8BA08-42FD-43F8-AC5E-38526C5731F4}"/>
              </a:ext>
            </a:extLst>
          </p:cNvPr>
          <p:cNvSpPr>
            <a:spLocks noGrp="1"/>
          </p:cNvSpPr>
          <p:nvPr>
            <p:ph sz="quarter" idx="23"/>
          </p:nvPr>
        </p:nvSpPr>
        <p:spPr>
          <a:xfrm>
            <a:off x="460378" y="4904471"/>
            <a:ext cx="6132152" cy="459588"/>
          </a:xfrm>
        </p:spPr>
        <p:txBody>
          <a:bodyPr/>
          <a:lstStyle/>
          <a:p>
            <a:pPr marL="432" indent="0">
              <a:buNone/>
            </a:pPr>
            <a:r>
              <a:rPr lang="en-US" sz="2400" dirty="0">
                <a:solidFill>
                  <a:schemeClr val="tx2"/>
                </a:solidFill>
              </a:rPr>
              <a:t>C. </a:t>
            </a:r>
            <a:r>
              <a:rPr lang="en-US" sz="2400" dirty="0"/>
              <a:t>A t</a:t>
            </a:r>
            <a:r>
              <a:rPr lang="en-US" sz="100" dirty="0"/>
              <a:t> </a:t>
            </a:r>
            <a:r>
              <a:rPr lang="en-US" sz="2400" dirty="0"/>
              <a:t>R</a:t>
            </a:r>
            <a:r>
              <a:rPr lang="en-US" sz="100" dirty="0"/>
              <a:t> </a:t>
            </a:r>
            <a:r>
              <a:rPr lang="en-US" sz="2400" dirty="0"/>
              <a:t>N</a:t>
            </a:r>
            <a:r>
              <a:rPr lang="en-US" sz="100" dirty="0"/>
              <a:t> </a:t>
            </a:r>
            <a:r>
              <a:rPr lang="en-US" sz="2400" dirty="0"/>
              <a:t>A attaches to its specific amino acid.</a:t>
            </a:r>
          </a:p>
        </p:txBody>
      </p:sp>
      <p:sp>
        <p:nvSpPr>
          <p:cNvPr id="14" name="Content Placeholder 13">
            <a:extLst>
              <a:ext uri="{FF2B5EF4-FFF2-40B4-BE49-F238E27FC236}">
                <a16:creationId xmlns:a16="http://schemas.microsoft.com/office/drawing/2014/main" id="{3C4A2BA5-AC2A-44AD-8545-012DAF1CFE78}"/>
              </a:ext>
            </a:extLst>
          </p:cNvPr>
          <p:cNvSpPr>
            <a:spLocks noGrp="1"/>
          </p:cNvSpPr>
          <p:nvPr>
            <p:ph sz="quarter" idx="25"/>
          </p:nvPr>
        </p:nvSpPr>
        <p:spPr>
          <a:xfrm>
            <a:off x="460377" y="5467042"/>
            <a:ext cx="5881429" cy="781357"/>
          </a:xfrm>
        </p:spPr>
        <p:txBody>
          <a:bodyPr/>
          <a:lstStyle/>
          <a:p>
            <a:pPr marL="392400" indent="-392400">
              <a:buNone/>
            </a:pPr>
            <a:r>
              <a:rPr lang="en-US" sz="2400" dirty="0">
                <a:solidFill>
                  <a:schemeClr val="tx2"/>
                </a:solidFill>
                <a:latin typeface="+mn-lt"/>
              </a:rPr>
              <a:t>D. </a:t>
            </a:r>
            <a:r>
              <a:rPr lang="en-US" sz="2400" dirty="0">
                <a:latin typeface="+mn-lt"/>
              </a:rPr>
              <a:t>A t</a:t>
            </a:r>
            <a:r>
              <a:rPr lang="en-US" sz="100" dirty="0">
                <a:latin typeface="+mn-lt"/>
              </a:rPr>
              <a:t> </a:t>
            </a:r>
            <a:r>
              <a:rPr lang="en-US" sz="2400" dirty="0">
                <a:latin typeface="+mn-lt"/>
              </a:rPr>
              <a:t>R</a:t>
            </a:r>
            <a:r>
              <a:rPr lang="en-US" sz="100" dirty="0">
                <a:latin typeface="+mn-lt"/>
              </a:rPr>
              <a:t> </a:t>
            </a:r>
            <a:r>
              <a:rPr lang="en-US" sz="2400" dirty="0">
                <a:latin typeface="+mn-lt"/>
              </a:rPr>
              <a:t>N</a:t>
            </a:r>
            <a:r>
              <a:rPr lang="en-US" sz="100" dirty="0">
                <a:latin typeface="+mn-lt"/>
              </a:rPr>
              <a:t> </a:t>
            </a:r>
            <a:r>
              <a:rPr lang="en-US" sz="2400" dirty="0">
                <a:latin typeface="+mn-lt"/>
              </a:rPr>
              <a:t>A binds to the A</a:t>
            </a:r>
            <a:r>
              <a:rPr lang="en-US" sz="100" dirty="0">
                <a:latin typeface="+mn-lt"/>
              </a:rPr>
              <a:t> </a:t>
            </a:r>
            <a:r>
              <a:rPr lang="en-US" sz="2400" dirty="0">
                <a:latin typeface="+mn-lt"/>
              </a:rPr>
              <a:t>U</a:t>
            </a:r>
            <a:r>
              <a:rPr lang="en-US" sz="100" dirty="0">
                <a:latin typeface="+mn-lt"/>
              </a:rPr>
              <a:t> </a:t>
            </a:r>
            <a:r>
              <a:rPr lang="en-US" sz="2400" dirty="0">
                <a:latin typeface="+mn-lt"/>
              </a:rPr>
              <a:t>G codon of the m</a:t>
            </a:r>
            <a:r>
              <a:rPr lang="en-US" sz="100" dirty="0">
                <a:latin typeface="+mn-lt"/>
              </a:rPr>
              <a:t> </a:t>
            </a:r>
            <a:r>
              <a:rPr lang="en-US" sz="2400" dirty="0">
                <a:latin typeface="+mn-lt"/>
              </a:rPr>
              <a:t>R</a:t>
            </a:r>
            <a:r>
              <a:rPr lang="en-US" sz="100" dirty="0">
                <a:latin typeface="+mn-lt"/>
              </a:rPr>
              <a:t> </a:t>
            </a:r>
            <a:r>
              <a:rPr lang="en-US" sz="2400" dirty="0">
                <a:latin typeface="+mn-lt"/>
              </a:rPr>
              <a:t>N</a:t>
            </a:r>
            <a:r>
              <a:rPr lang="en-US" sz="100" dirty="0">
                <a:latin typeface="+mn-lt"/>
              </a:rPr>
              <a:t> </a:t>
            </a:r>
            <a:r>
              <a:rPr lang="en-US" sz="2400" dirty="0">
                <a:latin typeface="+mn-lt"/>
              </a:rPr>
              <a:t>A on the ribosome.</a:t>
            </a:r>
          </a:p>
        </p:txBody>
      </p:sp>
    </p:spTree>
    <p:extLst>
      <p:ext uri="{BB962C8B-B14F-4D97-AF65-F5344CB8AC3E}">
        <p14:creationId xmlns:p14="http://schemas.microsoft.com/office/powerpoint/2010/main" val="3531775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Nucleosides </a:t>
            </a:r>
            <a:r>
              <a:rPr lang="en-IN" sz="2000" b="0" dirty="0"/>
              <a:t>(1 of 2)</a:t>
            </a:r>
            <a:endParaRPr lang="en-IN" dirty="0"/>
          </a:p>
        </p:txBody>
      </p:sp>
      <p:sp>
        <p:nvSpPr>
          <p:cNvPr id="5" name="Content Placeholder 4"/>
          <p:cNvSpPr>
            <a:spLocks noGrp="1"/>
          </p:cNvSpPr>
          <p:nvPr>
            <p:ph sz="quarter" idx="13"/>
          </p:nvPr>
        </p:nvSpPr>
        <p:spPr>
          <a:xfrm>
            <a:off x="457200" y="1556327"/>
            <a:ext cx="8229600" cy="1566883"/>
          </a:xfrm>
        </p:spPr>
        <p:txBody>
          <a:bodyPr/>
          <a:lstStyle/>
          <a:p>
            <a:pPr marL="432" indent="0">
              <a:buNone/>
            </a:pPr>
            <a:r>
              <a:rPr lang="en-US" dirty="0"/>
              <a:t>A </a:t>
            </a:r>
            <a:r>
              <a:rPr lang="en-US" b="1" dirty="0"/>
              <a:t>nucleoside</a:t>
            </a:r>
          </a:p>
          <a:p>
            <a:r>
              <a:rPr lang="en-US" dirty="0"/>
              <a:t>is a combination of a sugar and base</a:t>
            </a:r>
          </a:p>
          <a:p>
            <a:r>
              <a:rPr lang="en-US" dirty="0"/>
              <a:t>is produced when the nitrogen atom in a pyrimidine or a</a:t>
            </a:r>
            <a:endParaRPr lang="en-IN" dirty="0"/>
          </a:p>
        </p:txBody>
      </p:sp>
      <p:sp>
        <p:nvSpPr>
          <p:cNvPr id="6" name="Content Placeholder 5"/>
          <p:cNvSpPr>
            <a:spLocks noGrp="1"/>
          </p:cNvSpPr>
          <p:nvPr>
            <p:ph sz="quarter" idx="14"/>
          </p:nvPr>
        </p:nvSpPr>
        <p:spPr>
          <a:xfrm>
            <a:off x="457200" y="3194462"/>
            <a:ext cx="7392390" cy="427512"/>
          </a:xfrm>
        </p:spPr>
        <p:txBody>
          <a:bodyPr/>
          <a:lstStyle/>
          <a:p>
            <a:pPr marL="255600" indent="0">
              <a:buNone/>
            </a:pPr>
            <a:r>
              <a:rPr lang="en-US" dirty="0"/>
              <a:t>purine base forms an </a:t>
            </a:r>
            <a:r>
              <a:rPr lang="en-US" i="1" dirty="0"/>
              <a:t>N</a:t>
            </a:r>
            <a:r>
              <a:rPr lang="en-US" dirty="0"/>
              <a:t>-glycosidic bond to carbon 1</a:t>
            </a:r>
            <a:endParaRPr lang="en-IN" dirty="0"/>
          </a:p>
        </p:txBody>
      </p:sp>
      <p:graphicFrame>
        <p:nvGraphicFramePr>
          <p:cNvPr id="15" name="Object 14" descr="C 1 prime"/>
          <p:cNvGraphicFramePr>
            <a:graphicFrameLocks noChangeAspect="1"/>
          </p:cNvGraphicFramePr>
          <p:nvPr>
            <p:extLst>
              <p:ext uri="{D42A27DB-BD31-4B8C-83A1-F6EECF244321}">
                <p14:modId xmlns:p14="http://schemas.microsoft.com/office/powerpoint/2010/main" val="2586528620"/>
              </p:ext>
            </p:extLst>
          </p:nvPr>
        </p:nvGraphicFramePr>
        <p:xfrm>
          <a:off x="7886813" y="3202205"/>
          <a:ext cx="663617" cy="381389"/>
        </p:xfrm>
        <a:graphic>
          <a:graphicData uri="http://schemas.openxmlformats.org/presentationml/2006/ole">
            <mc:AlternateContent xmlns:mc="http://schemas.openxmlformats.org/markup-compatibility/2006">
              <mc:Choice xmlns:v="urn:schemas-microsoft-com:vml" Requires="v">
                <p:oleObj spid="_x0000_s2056" name="Equation" r:id="rId3" imgW="355320" imgH="203040" progId="Equation.DSMT4">
                  <p:embed/>
                </p:oleObj>
              </mc:Choice>
              <mc:Fallback>
                <p:oleObj name="Equation" r:id="rId3" imgW="355320" imgH="203040" progId="Equation.DSMT4">
                  <p:embed/>
                  <p:pic>
                    <p:nvPicPr>
                      <p:cNvPr id="16" name="Object 15"/>
                      <p:cNvPicPr/>
                      <p:nvPr/>
                    </p:nvPicPr>
                    <p:blipFill>
                      <a:blip r:embed="rId4"/>
                      <a:stretch>
                        <a:fillRect/>
                      </a:stretch>
                    </p:blipFill>
                    <p:spPr>
                      <a:xfrm>
                        <a:off x="7886813" y="3202205"/>
                        <a:ext cx="663617" cy="381389"/>
                      </a:xfrm>
                      <a:prstGeom prst="rect">
                        <a:avLst/>
                      </a:prstGeom>
                    </p:spPr>
                  </p:pic>
                </p:oleObj>
              </mc:Fallback>
            </mc:AlternateContent>
          </a:graphicData>
        </a:graphic>
      </p:graphicFrame>
      <p:sp>
        <p:nvSpPr>
          <p:cNvPr id="7" name="Content Placeholder 6"/>
          <p:cNvSpPr>
            <a:spLocks noGrp="1"/>
          </p:cNvSpPr>
          <p:nvPr>
            <p:ph sz="quarter" idx="15"/>
          </p:nvPr>
        </p:nvSpPr>
        <p:spPr>
          <a:xfrm>
            <a:off x="457200" y="3693226"/>
            <a:ext cx="5717969" cy="403761"/>
          </a:xfrm>
        </p:spPr>
        <p:txBody>
          <a:bodyPr/>
          <a:lstStyle/>
          <a:p>
            <a:pPr marL="255600" indent="0">
              <a:buNone/>
            </a:pPr>
            <a:r>
              <a:rPr lang="en-US" dirty="0"/>
              <a:t>of a sugar, either ribose or deoxyribose</a:t>
            </a:r>
          </a:p>
        </p:txBody>
      </p:sp>
      <p:sp>
        <p:nvSpPr>
          <p:cNvPr id="8" name="Content Placeholder 7"/>
          <p:cNvSpPr>
            <a:spLocks noGrp="1"/>
          </p:cNvSpPr>
          <p:nvPr>
            <p:ph sz="quarter" idx="16"/>
          </p:nvPr>
        </p:nvSpPr>
        <p:spPr>
          <a:xfrm>
            <a:off x="457200" y="4168239"/>
            <a:ext cx="7974281" cy="843148"/>
          </a:xfrm>
        </p:spPr>
        <p:txBody>
          <a:bodyPr/>
          <a:lstStyle/>
          <a:p>
            <a:r>
              <a:rPr lang="en-US" dirty="0"/>
              <a:t>is named by changing the base ending to </a:t>
            </a:r>
            <a:r>
              <a:rPr lang="en-US" b="1" dirty="0"/>
              <a:t>osine</a:t>
            </a:r>
            <a:r>
              <a:rPr lang="en-US" dirty="0"/>
              <a:t> for purines and </a:t>
            </a:r>
            <a:r>
              <a:rPr lang="en-US" b="1" dirty="0"/>
              <a:t>idine</a:t>
            </a:r>
            <a:r>
              <a:rPr lang="en-US" dirty="0"/>
              <a:t> for pyrimidines</a:t>
            </a:r>
            <a:endParaRPr lang="en-IN" dirty="0"/>
          </a:p>
        </p:txBody>
      </p:sp>
    </p:spTree>
    <p:extLst>
      <p:ext uri="{BB962C8B-B14F-4D97-AF65-F5344CB8AC3E}">
        <p14:creationId xmlns:p14="http://schemas.microsoft.com/office/powerpoint/2010/main" val="2234792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B770-850A-4678-B2B4-93CB27665832}"/>
              </a:ext>
            </a:extLst>
          </p:cNvPr>
          <p:cNvSpPr>
            <a:spLocks noGrp="1"/>
          </p:cNvSpPr>
          <p:nvPr>
            <p:ph type="title"/>
          </p:nvPr>
        </p:nvSpPr>
        <p:spPr/>
        <p:txBody>
          <a:bodyPr/>
          <a:lstStyle/>
          <a:p>
            <a:r>
              <a:rPr lang="en-US" dirty="0"/>
              <a:t>Solution 2</a:t>
            </a:r>
          </a:p>
        </p:txBody>
      </p:sp>
      <p:sp>
        <p:nvSpPr>
          <p:cNvPr id="4" name="Content Placeholder 3">
            <a:extLst>
              <a:ext uri="{FF2B5EF4-FFF2-40B4-BE49-F238E27FC236}">
                <a16:creationId xmlns:a16="http://schemas.microsoft.com/office/drawing/2014/main" id="{5F798767-9524-4D7A-87DC-43711DCD08DD}"/>
              </a:ext>
            </a:extLst>
          </p:cNvPr>
          <p:cNvSpPr>
            <a:spLocks noGrp="1"/>
          </p:cNvSpPr>
          <p:nvPr>
            <p:ph sz="quarter" idx="14"/>
          </p:nvPr>
        </p:nvSpPr>
        <p:spPr>
          <a:xfrm>
            <a:off x="457200" y="1514973"/>
            <a:ext cx="8229600" cy="419372"/>
          </a:xfrm>
        </p:spPr>
        <p:txBody>
          <a:bodyPr/>
          <a:lstStyle/>
          <a:p>
            <a:pPr marL="432" indent="0">
              <a:buNone/>
            </a:pPr>
            <a:r>
              <a:rPr lang="en-US" sz="2400" dirty="0"/>
              <a:t>Match each of the following terms to a definition or concept:</a:t>
            </a:r>
          </a:p>
        </p:txBody>
      </p:sp>
      <p:sp>
        <p:nvSpPr>
          <p:cNvPr id="5" name="Content Placeholder 4">
            <a:extLst>
              <a:ext uri="{FF2B5EF4-FFF2-40B4-BE49-F238E27FC236}">
                <a16:creationId xmlns:a16="http://schemas.microsoft.com/office/drawing/2014/main" id="{8C48D4CA-33FE-4A81-BCA2-1F15810BF976}"/>
              </a:ext>
            </a:extLst>
          </p:cNvPr>
          <p:cNvSpPr>
            <a:spLocks noGrp="1"/>
          </p:cNvSpPr>
          <p:nvPr>
            <p:ph sz="quarter" idx="15"/>
          </p:nvPr>
        </p:nvSpPr>
        <p:spPr>
          <a:xfrm>
            <a:off x="1209370" y="2136668"/>
            <a:ext cx="1784552" cy="426566"/>
          </a:xfrm>
        </p:spPr>
        <p:txBody>
          <a:bodyPr/>
          <a:lstStyle/>
          <a:p>
            <a:pPr marL="432" indent="0">
              <a:buNone/>
            </a:pPr>
            <a:r>
              <a:rPr lang="en-US" sz="2400" dirty="0"/>
              <a:t>activation</a:t>
            </a:r>
          </a:p>
        </p:txBody>
      </p:sp>
      <p:sp>
        <p:nvSpPr>
          <p:cNvPr id="3" name="Content Placeholder 2">
            <a:extLst>
              <a:ext uri="{FF2B5EF4-FFF2-40B4-BE49-F238E27FC236}">
                <a16:creationId xmlns:a16="http://schemas.microsoft.com/office/drawing/2014/main" id="{E888B3C2-8FDF-4E64-81FE-FBACB3FE466A}"/>
              </a:ext>
            </a:extLst>
          </p:cNvPr>
          <p:cNvSpPr>
            <a:spLocks noGrp="1"/>
          </p:cNvSpPr>
          <p:nvPr>
            <p:ph sz="quarter" idx="16"/>
          </p:nvPr>
        </p:nvSpPr>
        <p:spPr>
          <a:xfrm>
            <a:off x="3324073" y="2107986"/>
            <a:ext cx="1487714" cy="426566"/>
          </a:xfrm>
        </p:spPr>
        <p:txBody>
          <a:bodyPr/>
          <a:lstStyle/>
          <a:p>
            <a:pPr marL="432" indent="0">
              <a:buNone/>
            </a:pPr>
            <a:r>
              <a:rPr lang="en-US" sz="2400" dirty="0"/>
              <a:t>initiation</a:t>
            </a:r>
          </a:p>
        </p:txBody>
      </p:sp>
      <p:sp>
        <p:nvSpPr>
          <p:cNvPr id="6" name="Content Placeholder 5">
            <a:extLst>
              <a:ext uri="{FF2B5EF4-FFF2-40B4-BE49-F238E27FC236}">
                <a16:creationId xmlns:a16="http://schemas.microsoft.com/office/drawing/2014/main" id="{402A8CA4-AB71-4297-9325-5A05716F2B48}"/>
              </a:ext>
            </a:extLst>
          </p:cNvPr>
          <p:cNvSpPr>
            <a:spLocks noGrp="1"/>
          </p:cNvSpPr>
          <p:nvPr>
            <p:ph sz="quarter" idx="17"/>
          </p:nvPr>
        </p:nvSpPr>
        <p:spPr>
          <a:xfrm>
            <a:off x="1209369" y="2700158"/>
            <a:ext cx="1911202" cy="426566"/>
          </a:xfrm>
        </p:spPr>
        <p:txBody>
          <a:bodyPr/>
          <a:lstStyle/>
          <a:p>
            <a:pPr marL="432" indent="0">
              <a:buNone/>
            </a:pPr>
            <a:r>
              <a:rPr lang="en-US" sz="2400" dirty="0"/>
              <a:t>translocation</a:t>
            </a:r>
          </a:p>
        </p:txBody>
      </p:sp>
      <p:sp>
        <p:nvSpPr>
          <p:cNvPr id="7" name="Content Placeholder 6">
            <a:extLst>
              <a:ext uri="{FF2B5EF4-FFF2-40B4-BE49-F238E27FC236}">
                <a16:creationId xmlns:a16="http://schemas.microsoft.com/office/drawing/2014/main" id="{1E19AEF8-C391-42AA-91F3-711E649342E6}"/>
              </a:ext>
            </a:extLst>
          </p:cNvPr>
          <p:cNvSpPr>
            <a:spLocks noGrp="1"/>
          </p:cNvSpPr>
          <p:nvPr>
            <p:ph sz="quarter" idx="18"/>
          </p:nvPr>
        </p:nvSpPr>
        <p:spPr>
          <a:xfrm>
            <a:off x="3288892" y="2700159"/>
            <a:ext cx="1784553" cy="426565"/>
          </a:xfrm>
        </p:spPr>
        <p:txBody>
          <a:bodyPr/>
          <a:lstStyle/>
          <a:p>
            <a:pPr marL="432" indent="0">
              <a:buNone/>
            </a:pPr>
            <a:r>
              <a:rPr lang="en-US" sz="2400" dirty="0"/>
              <a:t>termination</a:t>
            </a:r>
          </a:p>
        </p:txBody>
      </p:sp>
      <p:sp>
        <p:nvSpPr>
          <p:cNvPr id="8" name="Content Placeholder 7">
            <a:extLst>
              <a:ext uri="{FF2B5EF4-FFF2-40B4-BE49-F238E27FC236}">
                <a16:creationId xmlns:a16="http://schemas.microsoft.com/office/drawing/2014/main" id="{DE37CC42-A47D-472A-B470-4D31C3344A20}"/>
              </a:ext>
            </a:extLst>
          </p:cNvPr>
          <p:cNvSpPr>
            <a:spLocks noGrp="1"/>
          </p:cNvSpPr>
          <p:nvPr>
            <p:ph sz="quarter" idx="19"/>
          </p:nvPr>
        </p:nvSpPr>
        <p:spPr>
          <a:xfrm>
            <a:off x="457200" y="3389289"/>
            <a:ext cx="5884606" cy="789052"/>
          </a:xfrm>
        </p:spPr>
        <p:txBody>
          <a:bodyPr/>
          <a:lstStyle/>
          <a:p>
            <a:pPr marL="378000" indent="-378000">
              <a:buNone/>
            </a:pPr>
            <a:r>
              <a:rPr lang="en-US" sz="2400" dirty="0">
                <a:solidFill>
                  <a:schemeClr val="tx2"/>
                </a:solidFill>
              </a:rPr>
              <a:t>A. </a:t>
            </a:r>
            <a:r>
              <a:rPr lang="en-US" sz="2400" dirty="0"/>
              <a:t>Ribosomes move along m</a:t>
            </a:r>
            <a:r>
              <a:rPr lang="en-US" sz="100" dirty="0"/>
              <a:t> </a:t>
            </a:r>
            <a:r>
              <a:rPr lang="en-US" sz="2400" dirty="0"/>
              <a:t>R</a:t>
            </a:r>
            <a:r>
              <a:rPr lang="en-US" sz="100" dirty="0"/>
              <a:t> </a:t>
            </a:r>
            <a:r>
              <a:rPr lang="en-US" sz="2400" dirty="0"/>
              <a:t>N</a:t>
            </a:r>
            <a:r>
              <a:rPr lang="en-US" sz="100" dirty="0"/>
              <a:t> </a:t>
            </a:r>
            <a:r>
              <a:rPr lang="en-US" sz="2400" dirty="0"/>
              <a:t>A, adding amino acids to a growing peptide chain.</a:t>
            </a:r>
          </a:p>
        </p:txBody>
      </p:sp>
      <p:sp>
        <p:nvSpPr>
          <p:cNvPr id="9" name="Content Placeholder 8">
            <a:extLst>
              <a:ext uri="{FF2B5EF4-FFF2-40B4-BE49-F238E27FC236}">
                <a16:creationId xmlns:a16="http://schemas.microsoft.com/office/drawing/2014/main" id="{F8A784B0-5583-4ACD-BEFC-1C014F5A2A3E}"/>
              </a:ext>
            </a:extLst>
          </p:cNvPr>
          <p:cNvSpPr>
            <a:spLocks noGrp="1"/>
          </p:cNvSpPr>
          <p:nvPr>
            <p:ph sz="quarter" idx="20"/>
          </p:nvPr>
        </p:nvSpPr>
        <p:spPr>
          <a:xfrm>
            <a:off x="6828499" y="3763855"/>
            <a:ext cx="2037738" cy="414485"/>
          </a:xfrm>
        </p:spPr>
        <p:txBody>
          <a:bodyPr/>
          <a:lstStyle/>
          <a:p>
            <a:pPr marL="0" indent="0">
              <a:buNone/>
            </a:pPr>
            <a:r>
              <a:rPr lang="en-US" sz="2400" b="1" dirty="0"/>
              <a:t>translocation</a:t>
            </a:r>
          </a:p>
        </p:txBody>
      </p:sp>
      <p:sp>
        <p:nvSpPr>
          <p:cNvPr id="10" name="Content Placeholder 9">
            <a:extLst>
              <a:ext uri="{FF2B5EF4-FFF2-40B4-BE49-F238E27FC236}">
                <a16:creationId xmlns:a16="http://schemas.microsoft.com/office/drawing/2014/main" id="{4A3879BF-3433-457F-86E2-509A23BA6732}"/>
              </a:ext>
            </a:extLst>
          </p:cNvPr>
          <p:cNvSpPr>
            <a:spLocks noGrp="1"/>
          </p:cNvSpPr>
          <p:nvPr>
            <p:ph sz="quarter" idx="21"/>
          </p:nvPr>
        </p:nvSpPr>
        <p:spPr>
          <a:xfrm>
            <a:off x="460377" y="4327223"/>
            <a:ext cx="5733946" cy="382038"/>
          </a:xfrm>
        </p:spPr>
        <p:txBody>
          <a:bodyPr/>
          <a:lstStyle/>
          <a:p>
            <a:pPr marL="432" indent="0">
              <a:buNone/>
            </a:pPr>
            <a:r>
              <a:rPr lang="en-US" sz="2400" dirty="0">
                <a:solidFill>
                  <a:schemeClr val="tx2"/>
                </a:solidFill>
              </a:rPr>
              <a:t>B. </a:t>
            </a:r>
            <a:r>
              <a:rPr lang="en-US" sz="2400" dirty="0"/>
              <a:t>A completed peptide chain is released.</a:t>
            </a:r>
          </a:p>
        </p:txBody>
      </p:sp>
      <p:sp>
        <p:nvSpPr>
          <p:cNvPr id="11" name="Content Placeholder 10">
            <a:extLst>
              <a:ext uri="{FF2B5EF4-FFF2-40B4-BE49-F238E27FC236}">
                <a16:creationId xmlns:a16="http://schemas.microsoft.com/office/drawing/2014/main" id="{BDED06DC-226A-456D-A078-9129FBD4F4F3}"/>
              </a:ext>
            </a:extLst>
          </p:cNvPr>
          <p:cNvSpPr>
            <a:spLocks noGrp="1"/>
          </p:cNvSpPr>
          <p:nvPr>
            <p:ph sz="quarter" idx="22"/>
          </p:nvPr>
        </p:nvSpPr>
        <p:spPr>
          <a:xfrm>
            <a:off x="6828499" y="4327223"/>
            <a:ext cx="1934502" cy="382038"/>
          </a:xfrm>
        </p:spPr>
        <p:txBody>
          <a:bodyPr/>
          <a:lstStyle/>
          <a:p>
            <a:pPr marL="432" indent="0">
              <a:buNone/>
            </a:pPr>
            <a:r>
              <a:rPr lang="en-US" sz="2400" b="1" dirty="0"/>
              <a:t>termination</a:t>
            </a:r>
          </a:p>
        </p:txBody>
      </p:sp>
      <p:sp>
        <p:nvSpPr>
          <p:cNvPr id="12" name="Content Placeholder 11">
            <a:extLst>
              <a:ext uri="{FF2B5EF4-FFF2-40B4-BE49-F238E27FC236}">
                <a16:creationId xmlns:a16="http://schemas.microsoft.com/office/drawing/2014/main" id="{14C8BA08-42FD-43F8-AC5E-38526C5731F4}"/>
              </a:ext>
            </a:extLst>
          </p:cNvPr>
          <p:cNvSpPr>
            <a:spLocks noGrp="1"/>
          </p:cNvSpPr>
          <p:nvPr>
            <p:ph sz="quarter" idx="23"/>
          </p:nvPr>
        </p:nvSpPr>
        <p:spPr>
          <a:xfrm>
            <a:off x="460378" y="4904471"/>
            <a:ext cx="6132152" cy="459588"/>
          </a:xfrm>
        </p:spPr>
        <p:txBody>
          <a:bodyPr/>
          <a:lstStyle/>
          <a:p>
            <a:pPr marL="432" indent="0">
              <a:buNone/>
            </a:pPr>
            <a:r>
              <a:rPr lang="en-US" sz="2400" dirty="0">
                <a:solidFill>
                  <a:schemeClr val="tx2"/>
                </a:solidFill>
              </a:rPr>
              <a:t>C. </a:t>
            </a:r>
            <a:r>
              <a:rPr lang="en-US" sz="2400" dirty="0"/>
              <a:t>A t</a:t>
            </a:r>
            <a:r>
              <a:rPr lang="en-US" sz="100" dirty="0"/>
              <a:t> </a:t>
            </a:r>
            <a:r>
              <a:rPr lang="en-US" sz="2400" dirty="0"/>
              <a:t>R</a:t>
            </a:r>
            <a:r>
              <a:rPr lang="en-US" sz="100" dirty="0"/>
              <a:t> </a:t>
            </a:r>
            <a:r>
              <a:rPr lang="en-US" sz="2400" dirty="0"/>
              <a:t>N</a:t>
            </a:r>
            <a:r>
              <a:rPr lang="en-US" sz="100" dirty="0"/>
              <a:t> </a:t>
            </a:r>
            <a:r>
              <a:rPr lang="en-US" sz="2400" dirty="0"/>
              <a:t>A attaches to its specific amino acid.</a:t>
            </a:r>
          </a:p>
        </p:txBody>
      </p:sp>
      <p:sp>
        <p:nvSpPr>
          <p:cNvPr id="13" name="Content Placeholder 12">
            <a:extLst>
              <a:ext uri="{FF2B5EF4-FFF2-40B4-BE49-F238E27FC236}">
                <a16:creationId xmlns:a16="http://schemas.microsoft.com/office/drawing/2014/main" id="{C0AF6076-3617-4501-B1EE-C67443D82F32}"/>
              </a:ext>
            </a:extLst>
          </p:cNvPr>
          <p:cNvSpPr>
            <a:spLocks noGrp="1"/>
          </p:cNvSpPr>
          <p:nvPr>
            <p:ph sz="quarter" idx="24"/>
          </p:nvPr>
        </p:nvSpPr>
        <p:spPr>
          <a:xfrm>
            <a:off x="6828499" y="4904470"/>
            <a:ext cx="1934502" cy="402818"/>
          </a:xfrm>
        </p:spPr>
        <p:txBody>
          <a:bodyPr/>
          <a:lstStyle/>
          <a:p>
            <a:pPr marL="0" indent="0">
              <a:buNone/>
            </a:pPr>
            <a:r>
              <a:rPr lang="en-US" sz="2400" b="1" dirty="0">
                <a:latin typeface="+mn-lt"/>
              </a:rPr>
              <a:t>activation</a:t>
            </a:r>
          </a:p>
        </p:txBody>
      </p:sp>
      <p:sp>
        <p:nvSpPr>
          <p:cNvPr id="14" name="Content Placeholder 13">
            <a:extLst>
              <a:ext uri="{FF2B5EF4-FFF2-40B4-BE49-F238E27FC236}">
                <a16:creationId xmlns:a16="http://schemas.microsoft.com/office/drawing/2014/main" id="{3C4A2BA5-AC2A-44AD-8545-012DAF1CFE78}"/>
              </a:ext>
            </a:extLst>
          </p:cNvPr>
          <p:cNvSpPr>
            <a:spLocks noGrp="1"/>
          </p:cNvSpPr>
          <p:nvPr>
            <p:ph sz="quarter" idx="25"/>
          </p:nvPr>
        </p:nvSpPr>
        <p:spPr>
          <a:xfrm>
            <a:off x="460377" y="5467042"/>
            <a:ext cx="5881429" cy="781357"/>
          </a:xfrm>
        </p:spPr>
        <p:txBody>
          <a:bodyPr/>
          <a:lstStyle/>
          <a:p>
            <a:pPr marL="392400" indent="-392400">
              <a:buNone/>
            </a:pPr>
            <a:r>
              <a:rPr lang="en-US" sz="2400" dirty="0">
                <a:solidFill>
                  <a:schemeClr val="tx2"/>
                </a:solidFill>
                <a:latin typeface="+mn-lt"/>
              </a:rPr>
              <a:t>D. </a:t>
            </a:r>
            <a:r>
              <a:rPr lang="en-US" sz="2400" dirty="0">
                <a:latin typeface="+mn-lt"/>
              </a:rPr>
              <a:t>A t</a:t>
            </a:r>
            <a:r>
              <a:rPr lang="en-US" sz="100" dirty="0">
                <a:latin typeface="+mn-lt"/>
              </a:rPr>
              <a:t> </a:t>
            </a:r>
            <a:r>
              <a:rPr lang="en-US" sz="2400" dirty="0">
                <a:latin typeface="+mn-lt"/>
              </a:rPr>
              <a:t>R</a:t>
            </a:r>
            <a:r>
              <a:rPr lang="en-US" sz="100" dirty="0">
                <a:latin typeface="+mn-lt"/>
              </a:rPr>
              <a:t> </a:t>
            </a:r>
            <a:r>
              <a:rPr lang="en-US" sz="2400" dirty="0">
                <a:latin typeface="+mn-lt"/>
              </a:rPr>
              <a:t>N</a:t>
            </a:r>
            <a:r>
              <a:rPr lang="en-US" sz="100" dirty="0">
                <a:latin typeface="+mn-lt"/>
              </a:rPr>
              <a:t> </a:t>
            </a:r>
            <a:r>
              <a:rPr lang="en-US" sz="2400" dirty="0">
                <a:latin typeface="+mn-lt"/>
              </a:rPr>
              <a:t>A binds to the A</a:t>
            </a:r>
            <a:r>
              <a:rPr lang="en-US" sz="100" dirty="0">
                <a:latin typeface="+mn-lt"/>
              </a:rPr>
              <a:t> </a:t>
            </a:r>
            <a:r>
              <a:rPr lang="en-US" sz="2400" dirty="0">
                <a:latin typeface="+mn-lt"/>
              </a:rPr>
              <a:t>U</a:t>
            </a:r>
            <a:r>
              <a:rPr lang="en-US" sz="100" dirty="0">
                <a:latin typeface="+mn-lt"/>
              </a:rPr>
              <a:t> </a:t>
            </a:r>
            <a:r>
              <a:rPr lang="en-US" sz="2400" dirty="0">
                <a:latin typeface="+mn-lt"/>
              </a:rPr>
              <a:t>G codon of the m</a:t>
            </a:r>
            <a:r>
              <a:rPr lang="en-US" sz="100" dirty="0">
                <a:latin typeface="+mn-lt"/>
              </a:rPr>
              <a:t> </a:t>
            </a:r>
            <a:r>
              <a:rPr lang="en-US" sz="2400" dirty="0">
                <a:latin typeface="+mn-lt"/>
              </a:rPr>
              <a:t>R</a:t>
            </a:r>
            <a:r>
              <a:rPr lang="en-US" sz="100" dirty="0">
                <a:latin typeface="+mn-lt"/>
              </a:rPr>
              <a:t> </a:t>
            </a:r>
            <a:r>
              <a:rPr lang="en-US" sz="2400" dirty="0">
                <a:latin typeface="+mn-lt"/>
              </a:rPr>
              <a:t>N</a:t>
            </a:r>
            <a:r>
              <a:rPr lang="en-US" sz="100" dirty="0">
                <a:latin typeface="+mn-lt"/>
              </a:rPr>
              <a:t> </a:t>
            </a:r>
            <a:r>
              <a:rPr lang="en-US" sz="2400" dirty="0">
                <a:latin typeface="+mn-lt"/>
              </a:rPr>
              <a:t>A on the ribosome.</a:t>
            </a:r>
          </a:p>
        </p:txBody>
      </p:sp>
      <p:sp>
        <p:nvSpPr>
          <p:cNvPr id="15" name="Content Placeholder 14">
            <a:extLst>
              <a:ext uri="{FF2B5EF4-FFF2-40B4-BE49-F238E27FC236}">
                <a16:creationId xmlns:a16="http://schemas.microsoft.com/office/drawing/2014/main" id="{EA3B908C-DB53-4A08-BCE4-1219115DDF80}"/>
              </a:ext>
            </a:extLst>
          </p:cNvPr>
          <p:cNvSpPr>
            <a:spLocks noGrp="1"/>
          </p:cNvSpPr>
          <p:nvPr>
            <p:ph sz="quarter" idx="26"/>
          </p:nvPr>
        </p:nvSpPr>
        <p:spPr>
          <a:xfrm>
            <a:off x="6828499" y="5806251"/>
            <a:ext cx="1949250" cy="402818"/>
          </a:xfrm>
        </p:spPr>
        <p:txBody>
          <a:bodyPr/>
          <a:lstStyle/>
          <a:p>
            <a:pPr marL="0" indent="0">
              <a:buNone/>
            </a:pPr>
            <a:r>
              <a:rPr lang="en-US" sz="2400" b="1" dirty="0">
                <a:latin typeface="+mn-lt"/>
              </a:rPr>
              <a:t>initiation</a:t>
            </a:r>
          </a:p>
        </p:txBody>
      </p:sp>
    </p:spTree>
    <p:extLst>
      <p:ext uri="{BB962C8B-B14F-4D97-AF65-F5344CB8AC3E}">
        <p14:creationId xmlns:p14="http://schemas.microsoft.com/office/powerpoint/2010/main" val="153742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74E8-19A0-4542-96AC-EF6592897AD8}"/>
              </a:ext>
            </a:extLst>
          </p:cNvPr>
          <p:cNvSpPr>
            <a:spLocks noGrp="1"/>
          </p:cNvSpPr>
          <p:nvPr>
            <p:ph type="title"/>
          </p:nvPr>
        </p:nvSpPr>
        <p:spPr/>
        <p:txBody>
          <a:bodyPr/>
          <a:lstStyle/>
          <a:p>
            <a:r>
              <a:rPr lang="en-US" dirty="0"/>
              <a:t>Learning Check 3</a:t>
            </a:r>
          </a:p>
        </p:txBody>
      </p:sp>
      <p:sp>
        <p:nvSpPr>
          <p:cNvPr id="4" name="Content Placeholder 3">
            <a:extLst>
              <a:ext uri="{FF2B5EF4-FFF2-40B4-BE49-F238E27FC236}">
                <a16:creationId xmlns:a16="http://schemas.microsoft.com/office/drawing/2014/main" id="{FE8D79B1-B988-4C73-8A10-3E0FB92DBF65}"/>
              </a:ext>
            </a:extLst>
          </p:cNvPr>
          <p:cNvSpPr>
            <a:spLocks noGrp="1"/>
          </p:cNvSpPr>
          <p:nvPr>
            <p:ph sz="quarter" idx="14"/>
          </p:nvPr>
        </p:nvSpPr>
        <p:spPr>
          <a:xfrm>
            <a:off x="457199" y="1584987"/>
            <a:ext cx="7859487" cy="795356"/>
          </a:xfrm>
        </p:spPr>
        <p:txBody>
          <a:bodyPr/>
          <a:lstStyle/>
          <a:p>
            <a:pPr marL="432" indent="0">
              <a:buNone/>
            </a:pPr>
            <a:r>
              <a:rPr lang="en-US" sz="2400" dirty="0"/>
              <a:t>The following section of D</a:t>
            </a:r>
            <a:r>
              <a:rPr lang="en-US" sz="100" dirty="0"/>
              <a:t> </a:t>
            </a:r>
            <a:r>
              <a:rPr lang="en-US" sz="2400" dirty="0"/>
              <a:t>N</a:t>
            </a:r>
            <a:r>
              <a:rPr lang="en-US" sz="100" dirty="0"/>
              <a:t> </a:t>
            </a:r>
            <a:r>
              <a:rPr lang="en-US" sz="2400" dirty="0"/>
              <a:t>A is used to build m</a:t>
            </a:r>
            <a:r>
              <a:rPr lang="en-US" sz="100" dirty="0"/>
              <a:t> </a:t>
            </a:r>
            <a:r>
              <a:rPr lang="en-US" sz="2400" dirty="0"/>
              <a:t>R</a:t>
            </a:r>
            <a:r>
              <a:rPr lang="en-US" sz="100" dirty="0"/>
              <a:t> </a:t>
            </a:r>
            <a:r>
              <a:rPr lang="en-US" sz="2400" dirty="0"/>
              <a:t>N</a:t>
            </a:r>
            <a:r>
              <a:rPr lang="en-US" sz="100" dirty="0"/>
              <a:t> </a:t>
            </a:r>
            <a:r>
              <a:rPr lang="en-US" sz="2400" dirty="0"/>
              <a:t>A for a protein:</a:t>
            </a:r>
          </a:p>
        </p:txBody>
      </p:sp>
      <p:graphicFrame>
        <p:nvGraphicFramePr>
          <p:cNvPr id="9" name="Object 8" descr="G A A, C C C, and T T T.">
            <a:extLst>
              <a:ext uri="{FF2B5EF4-FFF2-40B4-BE49-F238E27FC236}">
                <a16:creationId xmlns:a16="http://schemas.microsoft.com/office/drawing/2014/main" id="{5702998F-DABA-4B9B-9C41-8AEAE9BA971B}"/>
              </a:ext>
            </a:extLst>
          </p:cNvPr>
          <p:cNvGraphicFramePr>
            <a:graphicFrameLocks noChangeAspect="1"/>
          </p:cNvGraphicFramePr>
          <p:nvPr>
            <p:extLst/>
          </p:nvPr>
        </p:nvGraphicFramePr>
        <p:xfrm>
          <a:off x="2757130" y="2463373"/>
          <a:ext cx="3657600" cy="292100"/>
        </p:xfrm>
        <a:graphic>
          <a:graphicData uri="http://schemas.openxmlformats.org/presentationml/2006/ole">
            <mc:AlternateContent xmlns:mc="http://schemas.openxmlformats.org/markup-compatibility/2006">
              <mc:Choice xmlns:v="urn:schemas-microsoft-com:vml" Requires="v">
                <p:oleObj spid="_x0000_s25606" name="Equation" r:id="rId3" imgW="3657600" imgH="291960" progId="Equation.DSMT4">
                  <p:embed/>
                </p:oleObj>
              </mc:Choice>
              <mc:Fallback>
                <p:oleObj name="Equation" r:id="rId3" imgW="3657600" imgH="291960" progId="Equation.DSMT4">
                  <p:embed/>
                  <p:pic>
                    <p:nvPicPr>
                      <p:cNvPr id="9" name="Object 8" descr="G A A, C C C, and T T T.">
                        <a:extLst>
                          <a:ext uri="{FF2B5EF4-FFF2-40B4-BE49-F238E27FC236}">
                            <a16:creationId xmlns:a16="http://schemas.microsoft.com/office/drawing/2014/main" id="{5702998F-DABA-4B9B-9C41-8AEAE9BA971B}"/>
                          </a:ext>
                        </a:extLst>
                      </p:cNvPr>
                      <p:cNvPicPr/>
                      <p:nvPr/>
                    </p:nvPicPr>
                    <p:blipFill>
                      <a:blip r:embed="rId4"/>
                      <a:stretch>
                        <a:fillRect/>
                      </a:stretch>
                    </p:blipFill>
                    <p:spPr>
                      <a:xfrm>
                        <a:off x="2757130" y="2463373"/>
                        <a:ext cx="3657600" cy="292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C5315D47-6A04-43D9-870D-868A5E413366}"/>
              </a:ext>
            </a:extLst>
          </p:cNvPr>
          <p:cNvSpPr>
            <a:spLocks noGrp="1"/>
          </p:cNvSpPr>
          <p:nvPr>
            <p:ph sz="quarter" idx="15"/>
          </p:nvPr>
        </p:nvSpPr>
        <p:spPr>
          <a:xfrm>
            <a:off x="483115" y="2889963"/>
            <a:ext cx="8232128" cy="420281"/>
          </a:xfrm>
        </p:spPr>
        <p:txBody>
          <a:bodyPr/>
          <a:lstStyle/>
          <a:p>
            <a:pPr marL="432" indent="0">
              <a:buNone/>
            </a:pPr>
            <a:r>
              <a:rPr lang="en-US" sz="2400" dirty="0">
                <a:solidFill>
                  <a:schemeClr val="tx2"/>
                </a:solidFill>
              </a:rPr>
              <a:t>A. </a:t>
            </a:r>
            <a:r>
              <a:rPr lang="en-US" sz="2400" dirty="0"/>
              <a:t>What is the corresponding m</a:t>
            </a:r>
            <a:r>
              <a:rPr lang="en-US" sz="100" dirty="0"/>
              <a:t> </a:t>
            </a:r>
            <a:r>
              <a:rPr lang="en-US" sz="2400" dirty="0"/>
              <a:t>R</a:t>
            </a:r>
            <a:r>
              <a:rPr lang="en-US" sz="100" dirty="0"/>
              <a:t> </a:t>
            </a:r>
            <a:r>
              <a:rPr lang="en-US" sz="2400" dirty="0"/>
              <a:t>N</a:t>
            </a:r>
            <a:r>
              <a:rPr lang="en-US" sz="100" dirty="0"/>
              <a:t> </a:t>
            </a:r>
            <a:r>
              <a:rPr lang="en-US" sz="2400" dirty="0"/>
              <a:t>A sequence?</a:t>
            </a:r>
          </a:p>
        </p:txBody>
      </p:sp>
      <p:sp>
        <p:nvSpPr>
          <p:cNvPr id="3" name="Content Placeholder 2">
            <a:extLst>
              <a:ext uri="{FF2B5EF4-FFF2-40B4-BE49-F238E27FC236}">
                <a16:creationId xmlns:a16="http://schemas.microsoft.com/office/drawing/2014/main" id="{E51DF449-C3C4-4442-A496-FB84888557AC}"/>
              </a:ext>
            </a:extLst>
          </p:cNvPr>
          <p:cNvSpPr>
            <a:spLocks noGrp="1"/>
          </p:cNvSpPr>
          <p:nvPr>
            <p:ph sz="quarter" idx="16"/>
          </p:nvPr>
        </p:nvSpPr>
        <p:spPr>
          <a:xfrm>
            <a:off x="457200" y="3645802"/>
            <a:ext cx="8305800" cy="541897"/>
          </a:xfrm>
        </p:spPr>
        <p:txBody>
          <a:bodyPr/>
          <a:lstStyle/>
          <a:p>
            <a:pPr marL="432" indent="0">
              <a:buNone/>
            </a:pPr>
            <a:r>
              <a:rPr lang="en-US" sz="2400" dirty="0">
                <a:solidFill>
                  <a:schemeClr val="tx2"/>
                </a:solidFill>
              </a:rPr>
              <a:t>B. </a:t>
            </a:r>
            <a:r>
              <a:rPr lang="en-US" sz="2400" dirty="0"/>
              <a:t>What are the anticodons for the t</a:t>
            </a:r>
            <a:r>
              <a:rPr lang="en-US" sz="100" dirty="0"/>
              <a:t> </a:t>
            </a:r>
            <a:r>
              <a:rPr lang="en-US" sz="2400" dirty="0"/>
              <a:t>R</a:t>
            </a:r>
            <a:r>
              <a:rPr lang="en-US" sz="100" dirty="0"/>
              <a:t> </a:t>
            </a:r>
            <a:r>
              <a:rPr lang="en-US" sz="2400" dirty="0"/>
              <a:t>N</a:t>
            </a:r>
            <a:r>
              <a:rPr lang="en-US" sz="100" dirty="0"/>
              <a:t> </a:t>
            </a:r>
            <a:r>
              <a:rPr lang="en-US" sz="2400" dirty="0"/>
              <a:t>A</a:t>
            </a:r>
            <a:r>
              <a:rPr lang="en-US" sz="100" dirty="0"/>
              <a:t> </a:t>
            </a:r>
            <a:r>
              <a:rPr lang="en-US" sz="2400" dirty="0"/>
              <a:t>s?</a:t>
            </a:r>
          </a:p>
        </p:txBody>
      </p:sp>
      <p:sp>
        <p:nvSpPr>
          <p:cNvPr id="7" name="Content Placeholder 6">
            <a:extLst>
              <a:ext uri="{FF2B5EF4-FFF2-40B4-BE49-F238E27FC236}">
                <a16:creationId xmlns:a16="http://schemas.microsoft.com/office/drawing/2014/main" id="{0ED5385A-E3B1-4749-98B7-D2564AB605DE}"/>
              </a:ext>
            </a:extLst>
          </p:cNvPr>
          <p:cNvSpPr>
            <a:spLocks noGrp="1"/>
          </p:cNvSpPr>
          <p:nvPr>
            <p:ph sz="quarter" idx="18"/>
          </p:nvPr>
        </p:nvSpPr>
        <p:spPr>
          <a:xfrm>
            <a:off x="457200" y="4800525"/>
            <a:ext cx="6562436" cy="526217"/>
          </a:xfrm>
        </p:spPr>
        <p:txBody>
          <a:bodyPr/>
          <a:lstStyle/>
          <a:p>
            <a:pPr marL="432" indent="0">
              <a:buNone/>
            </a:pPr>
            <a:r>
              <a:rPr lang="en-US" sz="2400" dirty="0">
                <a:solidFill>
                  <a:schemeClr val="tx2"/>
                </a:solidFill>
              </a:rPr>
              <a:t>C. </a:t>
            </a:r>
            <a:r>
              <a:rPr lang="en-US" sz="2400" dirty="0"/>
              <a:t>What is the amino acid order in the peptide?</a:t>
            </a:r>
          </a:p>
        </p:txBody>
      </p:sp>
    </p:spTree>
    <p:extLst>
      <p:ext uri="{BB962C8B-B14F-4D97-AF65-F5344CB8AC3E}">
        <p14:creationId xmlns:p14="http://schemas.microsoft.com/office/powerpoint/2010/main" val="896716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3</a:t>
            </a:r>
            <a:endParaRPr lang="en-IN" dirty="0"/>
          </a:p>
        </p:txBody>
      </p:sp>
      <p:sp>
        <p:nvSpPr>
          <p:cNvPr id="3" name="Content Placeholder 2"/>
          <p:cNvSpPr>
            <a:spLocks noGrp="1"/>
          </p:cNvSpPr>
          <p:nvPr>
            <p:ph sz="quarter" idx="13"/>
          </p:nvPr>
        </p:nvSpPr>
        <p:spPr>
          <a:xfrm>
            <a:off x="457200" y="1556327"/>
            <a:ext cx="8229600" cy="818573"/>
          </a:xfrm>
        </p:spPr>
        <p:txBody>
          <a:bodyPr/>
          <a:lstStyle/>
          <a:p>
            <a:pPr marL="432" indent="0">
              <a:buNone/>
            </a:pPr>
            <a:r>
              <a:rPr lang="en-US" dirty="0"/>
              <a:t>The following section of D</a:t>
            </a:r>
            <a:r>
              <a:rPr lang="en-US" sz="100" dirty="0"/>
              <a:t> </a:t>
            </a:r>
            <a:r>
              <a:rPr lang="en-US" dirty="0"/>
              <a:t>N</a:t>
            </a:r>
            <a:r>
              <a:rPr lang="en-US" sz="100" dirty="0"/>
              <a:t> </a:t>
            </a:r>
            <a:r>
              <a:rPr lang="en-US" dirty="0"/>
              <a:t>A is used to build m</a:t>
            </a:r>
            <a:r>
              <a:rPr lang="en-US" sz="100" dirty="0"/>
              <a:t> </a:t>
            </a:r>
            <a:r>
              <a:rPr lang="en-US" dirty="0"/>
              <a:t>R</a:t>
            </a:r>
            <a:r>
              <a:rPr lang="en-US" sz="100" dirty="0"/>
              <a:t> </a:t>
            </a:r>
            <a:r>
              <a:rPr lang="en-US" dirty="0"/>
              <a:t>N</a:t>
            </a:r>
            <a:r>
              <a:rPr lang="en-US" sz="100" dirty="0"/>
              <a:t> </a:t>
            </a:r>
            <a:r>
              <a:rPr lang="en-US" dirty="0"/>
              <a:t>A for a protein:</a:t>
            </a:r>
          </a:p>
        </p:txBody>
      </p:sp>
      <p:graphicFrame>
        <p:nvGraphicFramePr>
          <p:cNvPr id="13" name="Object 12" descr="G A A, C C C, and T T T.">
            <a:extLst>
              <a:ext uri="{FF2B5EF4-FFF2-40B4-BE49-F238E27FC236}">
                <a16:creationId xmlns:a16="http://schemas.microsoft.com/office/drawing/2014/main" id="{5702998F-DABA-4B9B-9C41-8AEAE9BA971B}"/>
              </a:ext>
            </a:extLst>
          </p:cNvPr>
          <p:cNvGraphicFramePr>
            <a:graphicFrameLocks noChangeAspect="1"/>
          </p:cNvGraphicFramePr>
          <p:nvPr>
            <p:extLst/>
          </p:nvPr>
        </p:nvGraphicFramePr>
        <p:xfrm>
          <a:off x="2757130" y="2443417"/>
          <a:ext cx="3657600" cy="292100"/>
        </p:xfrm>
        <a:graphic>
          <a:graphicData uri="http://schemas.openxmlformats.org/presentationml/2006/ole">
            <mc:AlternateContent xmlns:mc="http://schemas.openxmlformats.org/markup-compatibility/2006">
              <mc:Choice xmlns:v="urn:schemas-microsoft-com:vml" Requires="v">
                <p:oleObj spid="_x0000_s26634" name="Equation" r:id="rId3" imgW="3657600" imgH="291960" progId="Equation.DSMT4">
                  <p:embed/>
                </p:oleObj>
              </mc:Choice>
              <mc:Fallback>
                <p:oleObj name="Equation" r:id="rId3" imgW="3657600" imgH="291960" progId="Equation.DSMT4">
                  <p:embed/>
                  <p:pic>
                    <p:nvPicPr>
                      <p:cNvPr id="13" name="Object 12" descr="G A A, C C C, and T T T.">
                        <a:extLst>
                          <a:ext uri="{FF2B5EF4-FFF2-40B4-BE49-F238E27FC236}">
                            <a16:creationId xmlns:a16="http://schemas.microsoft.com/office/drawing/2014/main" id="{5702998F-DABA-4B9B-9C41-8AEAE9BA971B}"/>
                          </a:ext>
                        </a:extLst>
                      </p:cNvPr>
                      <p:cNvPicPr/>
                      <p:nvPr/>
                    </p:nvPicPr>
                    <p:blipFill>
                      <a:blip r:embed="rId4"/>
                      <a:stretch>
                        <a:fillRect/>
                      </a:stretch>
                    </p:blipFill>
                    <p:spPr>
                      <a:xfrm>
                        <a:off x="2757130" y="2443417"/>
                        <a:ext cx="3657600" cy="292100"/>
                      </a:xfrm>
                      <a:prstGeom prst="rect">
                        <a:avLst/>
                      </a:prstGeom>
                    </p:spPr>
                  </p:pic>
                </p:oleObj>
              </mc:Fallback>
            </mc:AlternateContent>
          </a:graphicData>
        </a:graphic>
      </p:graphicFrame>
      <p:sp>
        <p:nvSpPr>
          <p:cNvPr id="4" name="Content Placeholder 3"/>
          <p:cNvSpPr>
            <a:spLocks noGrp="1"/>
          </p:cNvSpPr>
          <p:nvPr>
            <p:ph sz="quarter" idx="14"/>
          </p:nvPr>
        </p:nvSpPr>
        <p:spPr>
          <a:xfrm>
            <a:off x="457200" y="2804035"/>
            <a:ext cx="6985000" cy="434466"/>
          </a:xfrm>
        </p:spPr>
        <p:txBody>
          <a:bodyPr/>
          <a:lstStyle/>
          <a:p>
            <a:pPr marL="432" indent="0">
              <a:buNone/>
            </a:pPr>
            <a:r>
              <a:rPr lang="en-US" dirty="0">
                <a:solidFill>
                  <a:schemeClr val="tx2"/>
                </a:solidFill>
              </a:rPr>
              <a:t>A. </a:t>
            </a:r>
            <a:r>
              <a:rPr lang="en-US" dirty="0"/>
              <a:t>What is the corresponding m</a:t>
            </a:r>
            <a:r>
              <a:rPr lang="en-US" sz="100" dirty="0"/>
              <a:t> </a:t>
            </a:r>
            <a:r>
              <a:rPr lang="en-US" dirty="0"/>
              <a:t>R</a:t>
            </a:r>
            <a:r>
              <a:rPr lang="en-US" sz="100" dirty="0"/>
              <a:t> </a:t>
            </a:r>
            <a:r>
              <a:rPr lang="en-US" dirty="0"/>
              <a:t>N</a:t>
            </a:r>
            <a:r>
              <a:rPr lang="en-US" sz="100" dirty="0"/>
              <a:t> </a:t>
            </a:r>
            <a:r>
              <a:rPr lang="en-US" dirty="0"/>
              <a:t>A sequence?</a:t>
            </a:r>
          </a:p>
        </p:txBody>
      </p:sp>
      <p:graphicFrame>
        <p:nvGraphicFramePr>
          <p:cNvPr id="14" name="Object 13" descr="C U U, G G G, and A A A.">
            <a:extLst>
              <a:ext uri="{FF2B5EF4-FFF2-40B4-BE49-F238E27FC236}">
                <a16:creationId xmlns:a16="http://schemas.microsoft.com/office/drawing/2014/main" id="{C3544A39-32B3-46E1-9757-353C204A8D51}"/>
              </a:ext>
            </a:extLst>
          </p:cNvPr>
          <p:cNvGraphicFramePr>
            <a:graphicFrameLocks noChangeAspect="1"/>
          </p:cNvGraphicFramePr>
          <p:nvPr>
            <p:extLst/>
          </p:nvPr>
        </p:nvGraphicFramePr>
        <p:xfrm>
          <a:off x="2684463" y="3324589"/>
          <a:ext cx="3784600" cy="292100"/>
        </p:xfrm>
        <a:graphic>
          <a:graphicData uri="http://schemas.openxmlformats.org/presentationml/2006/ole">
            <mc:AlternateContent xmlns:mc="http://schemas.openxmlformats.org/markup-compatibility/2006">
              <mc:Choice xmlns:v="urn:schemas-microsoft-com:vml" Requires="v">
                <p:oleObj spid="_x0000_s26635" name="Equation" r:id="rId5" imgW="3784320" imgH="291960" progId="Equation.DSMT4">
                  <p:embed/>
                </p:oleObj>
              </mc:Choice>
              <mc:Fallback>
                <p:oleObj name="Equation" r:id="rId5" imgW="3784320" imgH="291960" progId="Equation.DSMT4">
                  <p:embed/>
                  <p:pic>
                    <p:nvPicPr>
                      <p:cNvPr id="14" name="Object 13" descr="C U U, G G G, and A A A.">
                        <a:extLst>
                          <a:ext uri="{FF2B5EF4-FFF2-40B4-BE49-F238E27FC236}">
                            <a16:creationId xmlns:a16="http://schemas.microsoft.com/office/drawing/2014/main" id="{C3544A39-32B3-46E1-9757-353C204A8D51}"/>
                          </a:ext>
                        </a:extLst>
                      </p:cNvPr>
                      <p:cNvPicPr/>
                      <p:nvPr/>
                    </p:nvPicPr>
                    <p:blipFill>
                      <a:blip r:embed="rId6"/>
                      <a:stretch>
                        <a:fillRect/>
                      </a:stretch>
                    </p:blipFill>
                    <p:spPr>
                      <a:xfrm>
                        <a:off x="2684463" y="3324589"/>
                        <a:ext cx="3784600" cy="292100"/>
                      </a:xfrm>
                      <a:prstGeom prst="rect">
                        <a:avLst/>
                      </a:prstGeom>
                    </p:spPr>
                  </p:pic>
                </p:oleObj>
              </mc:Fallback>
            </mc:AlternateContent>
          </a:graphicData>
        </a:graphic>
      </p:graphicFrame>
      <p:sp>
        <p:nvSpPr>
          <p:cNvPr id="5" name="Content Placeholder 4"/>
          <p:cNvSpPr>
            <a:spLocks noGrp="1"/>
          </p:cNvSpPr>
          <p:nvPr>
            <p:ph sz="quarter" idx="15"/>
          </p:nvPr>
        </p:nvSpPr>
        <p:spPr>
          <a:xfrm>
            <a:off x="457200" y="3702777"/>
            <a:ext cx="6011863" cy="424723"/>
          </a:xfrm>
        </p:spPr>
        <p:txBody>
          <a:bodyPr/>
          <a:lstStyle/>
          <a:p>
            <a:pPr marL="432" indent="0">
              <a:buNone/>
            </a:pPr>
            <a:r>
              <a:rPr lang="en-US" dirty="0">
                <a:solidFill>
                  <a:schemeClr val="tx2"/>
                </a:solidFill>
              </a:rPr>
              <a:t>B. </a:t>
            </a:r>
            <a:r>
              <a:rPr lang="en-US" dirty="0"/>
              <a:t>What are the anticodons for the t</a:t>
            </a:r>
            <a:r>
              <a:rPr lang="en-US" sz="100" dirty="0"/>
              <a:t> </a:t>
            </a:r>
            <a:r>
              <a:rPr lang="en-US" dirty="0"/>
              <a:t>R</a:t>
            </a:r>
            <a:r>
              <a:rPr lang="en-US" sz="100" dirty="0"/>
              <a:t> </a:t>
            </a:r>
            <a:r>
              <a:rPr lang="en-US" dirty="0"/>
              <a:t>N</a:t>
            </a:r>
            <a:r>
              <a:rPr lang="en-US" sz="100" dirty="0"/>
              <a:t> </a:t>
            </a:r>
            <a:r>
              <a:rPr lang="en-US" dirty="0"/>
              <a:t>As?</a:t>
            </a:r>
          </a:p>
        </p:txBody>
      </p:sp>
      <p:sp>
        <p:nvSpPr>
          <p:cNvPr id="6" name="Content Placeholder 5"/>
          <p:cNvSpPr>
            <a:spLocks noGrp="1"/>
          </p:cNvSpPr>
          <p:nvPr>
            <p:ph sz="quarter" idx="16"/>
          </p:nvPr>
        </p:nvSpPr>
        <p:spPr>
          <a:xfrm>
            <a:off x="1352550" y="4213588"/>
            <a:ext cx="6438900" cy="447311"/>
          </a:xfrm>
        </p:spPr>
        <p:txBody>
          <a:bodyPr/>
          <a:lstStyle/>
          <a:p>
            <a:pPr marL="432" indent="0">
              <a:buNone/>
            </a:pPr>
            <a:r>
              <a:rPr lang="en-US" b="1" dirty="0"/>
              <a:t>G</a:t>
            </a:r>
            <a:r>
              <a:rPr lang="en-US" sz="100" b="1" dirty="0"/>
              <a:t> </a:t>
            </a:r>
            <a:r>
              <a:rPr lang="en-US" b="1" dirty="0"/>
              <a:t>A</a:t>
            </a:r>
            <a:r>
              <a:rPr lang="en-US" sz="100" b="1" dirty="0"/>
              <a:t> </a:t>
            </a:r>
            <a:r>
              <a:rPr lang="en-US" b="1" dirty="0"/>
              <a:t>A for C</a:t>
            </a:r>
            <a:r>
              <a:rPr lang="en-US" sz="100" b="1" dirty="0"/>
              <a:t> </a:t>
            </a:r>
            <a:r>
              <a:rPr lang="en-US" b="1" dirty="0"/>
              <a:t>U</a:t>
            </a:r>
            <a:r>
              <a:rPr lang="en-US" sz="100" b="1" dirty="0"/>
              <a:t> </a:t>
            </a:r>
            <a:r>
              <a:rPr lang="en-US" b="1" dirty="0"/>
              <a:t>U; C</a:t>
            </a:r>
            <a:r>
              <a:rPr lang="en-US" sz="100" b="1" dirty="0"/>
              <a:t> </a:t>
            </a:r>
            <a:r>
              <a:rPr lang="en-US" b="1" dirty="0"/>
              <a:t>C</a:t>
            </a:r>
            <a:r>
              <a:rPr lang="en-US" sz="100" b="1" dirty="0"/>
              <a:t> </a:t>
            </a:r>
            <a:r>
              <a:rPr lang="en-US" b="1" dirty="0"/>
              <a:t>C for G</a:t>
            </a:r>
            <a:r>
              <a:rPr lang="en-US" sz="100" b="1" dirty="0"/>
              <a:t> </a:t>
            </a:r>
            <a:r>
              <a:rPr lang="en-US" b="1" dirty="0"/>
              <a:t>G</a:t>
            </a:r>
            <a:r>
              <a:rPr lang="en-US" sz="100" b="1" dirty="0"/>
              <a:t> </a:t>
            </a:r>
            <a:r>
              <a:rPr lang="en-US" b="1" dirty="0"/>
              <a:t>G; U</a:t>
            </a:r>
            <a:r>
              <a:rPr lang="en-US" sz="100" b="1" dirty="0"/>
              <a:t> </a:t>
            </a:r>
            <a:r>
              <a:rPr lang="en-US" b="1" dirty="0"/>
              <a:t>U</a:t>
            </a:r>
            <a:r>
              <a:rPr lang="en-US" sz="100" b="1" dirty="0"/>
              <a:t> </a:t>
            </a:r>
            <a:r>
              <a:rPr lang="en-US" b="1" dirty="0"/>
              <a:t>U for A</a:t>
            </a:r>
            <a:r>
              <a:rPr lang="en-US" sz="100" b="1" dirty="0"/>
              <a:t> </a:t>
            </a:r>
            <a:r>
              <a:rPr lang="en-US" b="1" dirty="0"/>
              <a:t>A</a:t>
            </a:r>
            <a:r>
              <a:rPr lang="en-US" sz="100" b="1" dirty="0"/>
              <a:t> </a:t>
            </a:r>
            <a:r>
              <a:rPr lang="en-US" b="1" dirty="0"/>
              <a:t>A</a:t>
            </a:r>
          </a:p>
        </p:txBody>
      </p:sp>
      <p:sp>
        <p:nvSpPr>
          <p:cNvPr id="7" name="Content Placeholder 6"/>
          <p:cNvSpPr>
            <a:spLocks noGrp="1"/>
          </p:cNvSpPr>
          <p:nvPr>
            <p:ph sz="quarter" idx="17"/>
          </p:nvPr>
        </p:nvSpPr>
        <p:spPr>
          <a:xfrm>
            <a:off x="457201" y="4746986"/>
            <a:ext cx="6985000" cy="421913"/>
          </a:xfrm>
        </p:spPr>
        <p:txBody>
          <a:bodyPr/>
          <a:lstStyle/>
          <a:p>
            <a:pPr marL="432" indent="0">
              <a:buNone/>
            </a:pPr>
            <a:r>
              <a:rPr lang="en-US" dirty="0">
                <a:solidFill>
                  <a:schemeClr val="tx2"/>
                </a:solidFill>
              </a:rPr>
              <a:t>C. </a:t>
            </a:r>
            <a:r>
              <a:rPr lang="en-US" dirty="0"/>
              <a:t>What is the amino acid order in the peptide?</a:t>
            </a:r>
          </a:p>
        </p:txBody>
      </p:sp>
      <p:pic>
        <p:nvPicPr>
          <p:cNvPr id="15" name="Content Placeholder 14" descr="C U U, G G G, and A A A translate to leu, gly, and lys.">
            <a:extLst>
              <a:ext uri="{FF2B5EF4-FFF2-40B4-BE49-F238E27FC236}">
                <a16:creationId xmlns:a16="http://schemas.microsoft.com/office/drawing/2014/main" id="{EECE1969-E857-45CE-84FD-E475BF1D51FC}"/>
              </a:ext>
            </a:extLst>
          </p:cNvPr>
          <p:cNvPicPr>
            <a:picLocks noGrp="1" noChangeAspect="1"/>
          </p:cNvPicPr>
          <p:nvPr>
            <p:ph sz="quarter" idx="18"/>
          </p:nvPr>
        </p:nvPicPr>
        <p:blipFill>
          <a:blip r:embed="rId7"/>
          <a:stretch>
            <a:fillRect/>
          </a:stretch>
        </p:blipFill>
        <p:spPr>
          <a:xfrm>
            <a:off x="3030374" y="5280385"/>
            <a:ext cx="3111111" cy="1015873"/>
          </a:xfrm>
          <a:prstGeom prst="rect">
            <a:avLst/>
          </a:prstGeom>
        </p:spPr>
      </p:pic>
    </p:spTree>
    <p:extLst>
      <p:ext uri="{BB962C8B-B14F-4D97-AF65-F5344CB8AC3E}">
        <p14:creationId xmlns:p14="http://schemas.microsoft.com/office/powerpoint/2010/main" val="1267076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Many Antibiotics Inhibit Protein Synthesis</a:t>
            </a:r>
            <a:endParaRPr lang="en-IN" sz="3400" dirty="0"/>
          </a:p>
        </p:txBody>
      </p:sp>
      <p:sp>
        <p:nvSpPr>
          <p:cNvPr id="3" name="Content Placeholder 2"/>
          <p:cNvSpPr>
            <a:spLocks noGrp="1"/>
          </p:cNvSpPr>
          <p:nvPr>
            <p:ph sz="quarter" idx="13"/>
          </p:nvPr>
        </p:nvSpPr>
        <p:spPr>
          <a:xfrm>
            <a:off x="457200" y="1556327"/>
            <a:ext cx="8026400" cy="678873"/>
          </a:xfrm>
        </p:spPr>
        <p:txBody>
          <a:bodyPr/>
          <a:lstStyle/>
          <a:p>
            <a:pPr marL="432" indent="0">
              <a:buNone/>
            </a:pPr>
            <a:r>
              <a:rPr lang="en-US" sz="2000" dirty="0"/>
              <a:t>Several antibiotics stop bacterial infections by interfering with the synthesis of proteins needed by the bacteria.</a:t>
            </a:r>
          </a:p>
        </p:txBody>
      </p:sp>
      <p:sp>
        <p:nvSpPr>
          <p:cNvPr id="4" name="Content Placeholder 3"/>
          <p:cNvSpPr>
            <a:spLocks noGrp="1"/>
          </p:cNvSpPr>
          <p:nvPr>
            <p:ph sz="quarter" idx="14"/>
          </p:nvPr>
        </p:nvSpPr>
        <p:spPr>
          <a:xfrm>
            <a:off x="457200" y="2362201"/>
            <a:ext cx="8026400" cy="393700"/>
          </a:xfrm>
        </p:spPr>
        <p:txBody>
          <a:bodyPr/>
          <a:lstStyle/>
          <a:p>
            <a:pPr marL="432" indent="0">
              <a:buNone/>
            </a:pPr>
            <a:r>
              <a:rPr lang="en-US" sz="2000" b="1" dirty="0"/>
              <a:t>Table 17.8</a:t>
            </a:r>
            <a:r>
              <a:rPr lang="en-US" sz="2000" dirty="0"/>
              <a:t> Antibiotics That Inhibit Protein Synthesis in Bacterial Cells</a:t>
            </a:r>
          </a:p>
        </p:txBody>
      </p:sp>
      <p:graphicFrame>
        <p:nvGraphicFramePr>
          <p:cNvPr id="13" name="Content Placeholder 12"/>
          <p:cNvGraphicFramePr>
            <a:graphicFrameLocks noGrp="1"/>
          </p:cNvGraphicFramePr>
          <p:nvPr>
            <p:ph sz="quarter" idx="15"/>
            <p:extLst/>
          </p:nvPr>
        </p:nvGraphicFramePr>
        <p:xfrm>
          <a:off x="457200" y="2924175"/>
          <a:ext cx="8232776" cy="3032760"/>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71027513"/>
                    </a:ext>
                  </a:extLst>
                </a:gridCol>
                <a:gridCol w="5946776">
                  <a:extLst>
                    <a:ext uri="{9D8B030D-6E8A-4147-A177-3AD203B41FA5}">
                      <a16:colId xmlns:a16="http://schemas.microsoft.com/office/drawing/2014/main" val="521701130"/>
                    </a:ext>
                  </a:extLst>
                </a:gridCol>
              </a:tblGrid>
              <a:tr h="370840">
                <a:tc>
                  <a:txBody>
                    <a:bodyPr/>
                    <a:lstStyle/>
                    <a:p>
                      <a:r>
                        <a:rPr lang="en-US" sz="1800" b="1" dirty="0">
                          <a:latin typeface="+mn-lt"/>
                        </a:rPr>
                        <a:t>Antibiotic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latin typeface="+mn-lt"/>
                        </a:rPr>
                        <a:t>Effect on Ribosomes to Inhibit Protein Synthesis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3598233"/>
                  </a:ext>
                </a:extLst>
              </a:tr>
              <a:tr h="370840">
                <a:tc>
                  <a:txBody>
                    <a:bodyPr/>
                    <a:lstStyle/>
                    <a:p>
                      <a:r>
                        <a:rPr lang="en-US" sz="1800" dirty="0">
                          <a:latin typeface="+mn-lt"/>
                        </a:rPr>
                        <a:t>Chloramphenicol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800" dirty="0">
                          <a:latin typeface="+mn-lt"/>
                        </a:rPr>
                        <a:t>Inhibits peptide bond formation and prevents the binding of t</a:t>
                      </a:r>
                      <a:r>
                        <a:rPr lang="en-US" sz="100" dirty="0">
                          <a:latin typeface="+mn-lt"/>
                        </a:rPr>
                        <a:t> </a:t>
                      </a:r>
                      <a:r>
                        <a:rPr lang="en-US" sz="1800" dirty="0">
                          <a:latin typeface="+mn-lt"/>
                        </a:rPr>
                        <a:t>R</a:t>
                      </a:r>
                      <a:r>
                        <a:rPr lang="en-US" sz="100" dirty="0">
                          <a:latin typeface="+mn-lt"/>
                        </a:rPr>
                        <a:t> </a:t>
                      </a:r>
                      <a:r>
                        <a:rPr lang="en-US" sz="1800" dirty="0">
                          <a:latin typeface="+mn-lt"/>
                        </a:rPr>
                        <a:t>N</a:t>
                      </a:r>
                      <a:r>
                        <a:rPr lang="en-US" sz="100" dirty="0">
                          <a:latin typeface="+mn-lt"/>
                        </a:rPr>
                        <a:t> </a:t>
                      </a:r>
                      <a:r>
                        <a:rPr lang="en-US" sz="1800" dirty="0">
                          <a:latin typeface="+mn-lt"/>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021694"/>
                  </a:ext>
                </a:extLst>
              </a:tr>
              <a:tr h="370840">
                <a:tc>
                  <a:txBody>
                    <a:bodyPr/>
                    <a:lstStyle/>
                    <a:p>
                      <a:r>
                        <a:rPr lang="en-US" sz="1800" dirty="0">
                          <a:latin typeface="+mn-lt"/>
                        </a:rPr>
                        <a:t>Erythromycin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800" dirty="0">
                          <a:latin typeface="+mn-lt"/>
                        </a:rPr>
                        <a:t>Inhibits peptide chain growth by preventing the translocation of the ribosome along the m</a:t>
                      </a:r>
                      <a:r>
                        <a:rPr lang="en-US" sz="100" dirty="0">
                          <a:latin typeface="+mn-lt"/>
                        </a:rPr>
                        <a:t> </a:t>
                      </a:r>
                      <a:r>
                        <a:rPr lang="en-US" sz="1800" dirty="0">
                          <a:latin typeface="+mn-lt"/>
                        </a:rPr>
                        <a:t>R</a:t>
                      </a:r>
                      <a:r>
                        <a:rPr lang="en-US" sz="100" dirty="0">
                          <a:latin typeface="+mn-lt"/>
                        </a:rPr>
                        <a:t> </a:t>
                      </a:r>
                      <a:r>
                        <a:rPr lang="en-US" sz="1800" dirty="0">
                          <a:latin typeface="+mn-lt"/>
                        </a:rPr>
                        <a:t>N</a:t>
                      </a:r>
                      <a:r>
                        <a:rPr lang="en-US" sz="100" dirty="0">
                          <a:latin typeface="+mn-lt"/>
                        </a:rPr>
                        <a:t> </a:t>
                      </a:r>
                      <a:r>
                        <a:rPr lang="en-US" sz="1800" dirty="0">
                          <a:latin typeface="+mn-lt"/>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4399498"/>
                  </a:ext>
                </a:extLst>
              </a:tr>
              <a:tr h="370840">
                <a:tc>
                  <a:txBody>
                    <a:bodyPr/>
                    <a:lstStyle/>
                    <a:p>
                      <a:r>
                        <a:rPr lang="en-US" sz="1800" dirty="0">
                          <a:latin typeface="+mn-lt"/>
                        </a:rPr>
                        <a:t>Puromycin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800" dirty="0">
                          <a:latin typeface="+mn-lt"/>
                        </a:rPr>
                        <a:t>Causes release of an incomplete protein by ending the growth of the polypeptide early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566912"/>
                  </a:ext>
                </a:extLst>
              </a:tr>
              <a:tr h="370840">
                <a:tc>
                  <a:txBody>
                    <a:bodyPr/>
                    <a:lstStyle/>
                    <a:p>
                      <a:r>
                        <a:rPr lang="en-US" sz="1800" dirty="0">
                          <a:latin typeface="+mn-lt"/>
                        </a:rPr>
                        <a:t>Streptomycin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sz="1800" dirty="0">
                          <a:latin typeface="+mn-lt"/>
                        </a:rPr>
                        <a:t>Prevents the proper attachment of the initial t</a:t>
                      </a:r>
                      <a:r>
                        <a:rPr lang="en-US" sz="100" dirty="0">
                          <a:latin typeface="+mn-lt"/>
                        </a:rPr>
                        <a:t> </a:t>
                      </a:r>
                      <a:r>
                        <a:rPr lang="en-US" sz="1800" dirty="0">
                          <a:latin typeface="+mn-lt"/>
                        </a:rPr>
                        <a:t>R</a:t>
                      </a:r>
                      <a:r>
                        <a:rPr lang="en-US" sz="100" dirty="0">
                          <a:latin typeface="+mn-lt"/>
                        </a:rPr>
                        <a:t> </a:t>
                      </a:r>
                      <a:r>
                        <a:rPr lang="en-US" sz="1800" dirty="0">
                          <a:latin typeface="+mn-lt"/>
                        </a:rPr>
                        <a:t>N</a:t>
                      </a:r>
                      <a:r>
                        <a:rPr lang="en-US" sz="100" dirty="0">
                          <a:latin typeface="+mn-lt"/>
                        </a:rPr>
                        <a:t> </a:t>
                      </a:r>
                      <a:r>
                        <a:rPr lang="en-US" sz="1800" dirty="0">
                          <a:latin typeface="+mn-lt"/>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0031678"/>
                  </a:ext>
                </a:extLst>
              </a:tr>
              <a:tr h="370840">
                <a:tc>
                  <a:txBody>
                    <a:bodyPr/>
                    <a:lstStyle/>
                    <a:p>
                      <a:r>
                        <a:rPr lang="en-US" sz="1800" dirty="0">
                          <a:latin typeface="+mn-lt"/>
                        </a:rPr>
                        <a:t>Tetracycline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6213" indent="-176213"/>
                      <a:r>
                        <a:rPr lang="en-US" sz="1800" dirty="0">
                          <a:latin typeface="+mn-lt"/>
                        </a:rPr>
                        <a:t>Prevents the binding of t</a:t>
                      </a:r>
                      <a:r>
                        <a:rPr lang="en-US" sz="100" dirty="0">
                          <a:latin typeface="+mn-lt"/>
                        </a:rPr>
                        <a:t> </a:t>
                      </a:r>
                      <a:r>
                        <a:rPr lang="en-US" sz="1800" dirty="0">
                          <a:latin typeface="+mn-lt"/>
                        </a:rPr>
                        <a:t>R</a:t>
                      </a:r>
                      <a:r>
                        <a:rPr lang="en-US" sz="100" dirty="0">
                          <a:latin typeface="+mn-lt"/>
                        </a:rPr>
                        <a:t> </a:t>
                      </a:r>
                      <a:r>
                        <a:rPr lang="en-US" sz="1800" dirty="0">
                          <a:latin typeface="+mn-lt"/>
                        </a:rPr>
                        <a:t>N</a:t>
                      </a:r>
                      <a:r>
                        <a:rPr lang="en-US" sz="100" dirty="0">
                          <a:latin typeface="+mn-lt"/>
                        </a:rPr>
                        <a:t> </a:t>
                      </a:r>
                      <a:r>
                        <a:rPr lang="en-US" sz="1800" dirty="0">
                          <a:latin typeface="+mn-lt"/>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4276345"/>
                  </a:ext>
                </a:extLst>
              </a:tr>
            </a:tbl>
          </a:graphicData>
        </a:graphic>
      </p:graphicFrame>
    </p:spTree>
    <p:extLst>
      <p:ext uri="{BB962C8B-B14F-4D97-AF65-F5344CB8AC3E}">
        <p14:creationId xmlns:p14="http://schemas.microsoft.com/office/powerpoint/2010/main" val="17350161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FE3D-602A-43C9-B1D7-BDBF84638CC8}"/>
              </a:ext>
            </a:extLst>
          </p:cNvPr>
          <p:cNvSpPr>
            <a:spLocks noGrp="1"/>
          </p:cNvSpPr>
          <p:nvPr>
            <p:ph type="title"/>
          </p:nvPr>
        </p:nvSpPr>
        <p:spPr/>
        <p:txBody>
          <a:bodyPr/>
          <a:lstStyle/>
          <a:p>
            <a:r>
              <a:rPr lang="en-US" dirty="0"/>
              <a:t>Learning Check 4</a:t>
            </a:r>
          </a:p>
        </p:txBody>
      </p:sp>
      <p:sp>
        <p:nvSpPr>
          <p:cNvPr id="3" name="Content Placeholder 2">
            <a:extLst>
              <a:ext uri="{FF2B5EF4-FFF2-40B4-BE49-F238E27FC236}">
                <a16:creationId xmlns:a16="http://schemas.microsoft.com/office/drawing/2014/main" id="{BEFC9408-60E0-4437-8BC1-C4EC917E17AA}"/>
              </a:ext>
            </a:extLst>
          </p:cNvPr>
          <p:cNvSpPr>
            <a:spLocks noGrp="1"/>
          </p:cNvSpPr>
          <p:nvPr>
            <p:ph sz="quarter" idx="13"/>
          </p:nvPr>
        </p:nvSpPr>
        <p:spPr>
          <a:xfrm>
            <a:off x="457200" y="1556326"/>
            <a:ext cx="8305800" cy="4467955"/>
          </a:xfrm>
        </p:spPr>
        <p:txBody>
          <a:bodyPr/>
          <a:lstStyle/>
          <a:p>
            <a:pPr marL="432" indent="0">
              <a:buNone/>
            </a:pPr>
            <a:r>
              <a:rPr lang="en-US" dirty="0"/>
              <a:t>Place the following statements in order of their occurrence in protein synthesis:</a:t>
            </a:r>
          </a:p>
          <a:p>
            <a:pPr marL="398463" indent="-398463">
              <a:buNone/>
            </a:pPr>
            <a:r>
              <a:rPr lang="en-US" dirty="0">
                <a:solidFill>
                  <a:schemeClr val="tx2"/>
                </a:solidFill>
              </a:rPr>
              <a:t>A. </a:t>
            </a:r>
            <a:r>
              <a:rPr lang="en-US" dirty="0"/>
              <a:t>m</a:t>
            </a:r>
            <a:r>
              <a:rPr lang="en-US" sz="100" dirty="0"/>
              <a:t> </a:t>
            </a:r>
            <a:r>
              <a:rPr lang="en-US" dirty="0"/>
              <a:t>R</a:t>
            </a:r>
            <a:r>
              <a:rPr lang="en-US" sz="100" dirty="0"/>
              <a:t> </a:t>
            </a:r>
            <a:r>
              <a:rPr lang="en-US" dirty="0"/>
              <a:t>N</a:t>
            </a:r>
            <a:r>
              <a:rPr lang="en-US" sz="100" dirty="0"/>
              <a:t> </a:t>
            </a:r>
            <a:r>
              <a:rPr lang="en-US" dirty="0"/>
              <a:t>A attaches to a ribosome.</a:t>
            </a:r>
          </a:p>
          <a:p>
            <a:pPr marL="378000" indent="-378000">
              <a:buNone/>
            </a:pPr>
            <a:r>
              <a:rPr lang="en-US" dirty="0">
                <a:solidFill>
                  <a:schemeClr val="tx2"/>
                </a:solidFill>
              </a:rPr>
              <a:t>B. </a:t>
            </a:r>
            <a:r>
              <a:rPr lang="en-US" dirty="0"/>
              <a:t>The ribosome moves along m</a:t>
            </a:r>
            <a:r>
              <a:rPr lang="en-US" sz="100" dirty="0"/>
              <a:t> </a:t>
            </a:r>
            <a:r>
              <a:rPr lang="en-US" dirty="0"/>
              <a:t>R</a:t>
            </a:r>
            <a:r>
              <a:rPr lang="en-US" sz="100" dirty="0"/>
              <a:t> </a:t>
            </a:r>
            <a:r>
              <a:rPr lang="en-US" dirty="0"/>
              <a:t>N</a:t>
            </a:r>
            <a:r>
              <a:rPr lang="en-US" sz="100" dirty="0"/>
              <a:t> </a:t>
            </a:r>
            <a:r>
              <a:rPr lang="en-US" dirty="0"/>
              <a:t>A to add amino acids to the growing peptide chain.</a:t>
            </a:r>
          </a:p>
          <a:p>
            <a:pPr marL="398463" indent="-398463">
              <a:buNone/>
            </a:pPr>
            <a:r>
              <a:rPr lang="en-US" dirty="0">
                <a:solidFill>
                  <a:schemeClr val="tx2"/>
                </a:solidFill>
              </a:rPr>
              <a:t>C. </a:t>
            </a:r>
            <a:r>
              <a:rPr lang="en-US" dirty="0"/>
              <a:t>A completed polypeptide is released.</a:t>
            </a:r>
          </a:p>
          <a:p>
            <a:pPr marL="398463" indent="-398463">
              <a:buNone/>
            </a:pPr>
            <a:r>
              <a:rPr lang="en-US" dirty="0">
                <a:solidFill>
                  <a:schemeClr val="tx2"/>
                </a:solidFill>
              </a:rPr>
              <a:t>D. </a:t>
            </a:r>
            <a:r>
              <a:rPr lang="en-US" dirty="0"/>
              <a:t>A t</a:t>
            </a:r>
            <a:r>
              <a:rPr lang="en-US" sz="100" dirty="0"/>
              <a:t> </a:t>
            </a:r>
            <a:r>
              <a:rPr lang="en-US" dirty="0"/>
              <a:t>R</a:t>
            </a:r>
            <a:r>
              <a:rPr lang="en-US" sz="100" dirty="0"/>
              <a:t> </a:t>
            </a:r>
            <a:r>
              <a:rPr lang="en-US" dirty="0"/>
              <a:t>N</a:t>
            </a:r>
            <a:r>
              <a:rPr lang="en-US" sz="100" dirty="0"/>
              <a:t> </a:t>
            </a:r>
            <a:r>
              <a:rPr lang="en-US" dirty="0"/>
              <a:t>A brings an amino acid to its codon on m</a:t>
            </a:r>
            <a:r>
              <a:rPr lang="en-US" sz="100" dirty="0"/>
              <a:t> </a:t>
            </a:r>
            <a:r>
              <a:rPr lang="en-US" dirty="0"/>
              <a:t>R</a:t>
            </a:r>
            <a:r>
              <a:rPr lang="en-US" sz="100" dirty="0"/>
              <a:t> </a:t>
            </a:r>
            <a:r>
              <a:rPr lang="en-US" dirty="0"/>
              <a:t>N</a:t>
            </a:r>
            <a:r>
              <a:rPr lang="en-US" sz="100" dirty="0"/>
              <a:t> </a:t>
            </a:r>
            <a:r>
              <a:rPr lang="en-US" dirty="0"/>
              <a:t>A.</a:t>
            </a:r>
          </a:p>
          <a:p>
            <a:pPr marL="398463" indent="-398463">
              <a:buNone/>
            </a:pPr>
            <a:r>
              <a:rPr lang="en-US" dirty="0">
                <a:solidFill>
                  <a:schemeClr val="tx2"/>
                </a:solidFill>
              </a:rPr>
              <a:t>E. </a:t>
            </a:r>
            <a:r>
              <a:rPr lang="en-US" dirty="0"/>
              <a:t>D</a:t>
            </a:r>
            <a:r>
              <a:rPr lang="en-US" sz="100" dirty="0"/>
              <a:t> </a:t>
            </a:r>
            <a:r>
              <a:rPr lang="en-US" dirty="0"/>
              <a:t>N</a:t>
            </a:r>
            <a:r>
              <a:rPr lang="en-US" sz="100" dirty="0"/>
              <a:t> </a:t>
            </a:r>
            <a:r>
              <a:rPr lang="en-US" dirty="0"/>
              <a:t>A produces m</a:t>
            </a:r>
            <a:r>
              <a:rPr lang="en-US" sz="100" dirty="0"/>
              <a:t> </a:t>
            </a:r>
            <a:r>
              <a:rPr lang="en-US" dirty="0"/>
              <a:t>R</a:t>
            </a:r>
            <a:r>
              <a:rPr lang="en-US" sz="100" dirty="0"/>
              <a:t> </a:t>
            </a:r>
            <a:r>
              <a:rPr lang="en-US" dirty="0"/>
              <a:t>N</a:t>
            </a:r>
            <a:r>
              <a:rPr lang="en-US" sz="100" dirty="0"/>
              <a:t> </a:t>
            </a:r>
            <a:r>
              <a:rPr lang="en-US" dirty="0"/>
              <a:t>A.</a:t>
            </a:r>
          </a:p>
        </p:txBody>
      </p:sp>
    </p:spTree>
    <p:extLst>
      <p:ext uri="{BB962C8B-B14F-4D97-AF65-F5344CB8AC3E}">
        <p14:creationId xmlns:p14="http://schemas.microsoft.com/office/powerpoint/2010/main" val="2465242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A9B9-36B7-4DD8-9479-E850288FB1FA}"/>
              </a:ext>
            </a:extLst>
          </p:cNvPr>
          <p:cNvSpPr>
            <a:spLocks noGrp="1"/>
          </p:cNvSpPr>
          <p:nvPr>
            <p:ph type="title"/>
          </p:nvPr>
        </p:nvSpPr>
        <p:spPr/>
        <p:txBody>
          <a:bodyPr/>
          <a:lstStyle/>
          <a:p>
            <a:r>
              <a:rPr lang="en-US" dirty="0"/>
              <a:t>Solution 4</a:t>
            </a:r>
          </a:p>
        </p:txBody>
      </p:sp>
      <p:sp>
        <p:nvSpPr>
          <p:cNvPr id="3" name="Content Placeholder 2">
            <a:extLst>
              <a:ext uri="{FF2B5EF4-FFF2-40B4-BE49-F238E27FC236}">
                <a16:creationId xmlns:a16="http://schemas.microsoft.com/office/drawing/2014/main" id="{7B20167A-9A34-4E74-AC19-BF38B700991E}"/>
              </a:ext>
            </a:extLst>
          </p:cNvPr>
          <p:cNvSpPr>
            <a:spLocks noGrp="1"/>
          </p:cNvSpPr>
          <p:nvPr>
            <p:ph sz="quarter" idx="13"/>
          </p:nvPr>
        </p:nvSpPr>
        <p:spPr>
          <a:xfrm>
            <a:off x="457200" y="1556326"/>
            <a:ext cx="8305800" cy="4467955"/>
          </a:xfrm>
        </p:spPr>
        <p:txBody>
          <a:bodyPr/>
          <a:lstStyle/>
          <a:p>
            <a:pPr marL="432" indent="0">
              <a:buNone/>
            </a:pPr>
            <a:r>
              <a:rPr lang="en-US" dirty="0"/>
              <a:t>Place the following statements in order of their occurrence in protein synthesis:</a:t>
            </a:r>
          </a:p>
          <a:p>
            <a:pPr marL="339725" indent="-339725">
              <a:buNone/>
            </a:pPr>
            <a:r>
              <a:rPr lang="en-US" dirty="0">
                <a:solidFill>
                  <a:schemeClr val="tx2"/>
                </a:solidFill>
              </a:rPr>
              <a:t>E. </a:t>
            </a:r>
            <a:r>
              <a:rPr lang="en-US" dirty="0"/>
              <a:t>D</a:t>
            </a:r>
            <a:r>
              <a:rPr lang="en-US" sz="100" dirty="0"/>
              <a:t> </a:t>
            </a:r>
            <a:r>
              <a:rPr lang="en-US" dirty="0"/>
              <a:t>N</a:t>
            </a:r>
            <a:r>
              <a:rPr lang="en-US" sz="100" dirty="0"/>
              <a:t> </a:t>
            </a:r>
            <a:r>
              <a:rPr lang="en-US" dirty="0"/>
              <a:t>A produces m</a:t>
            </a:r>
            <a:r>
              <a:rPr lang="en-US" sz="100" dirty="0"/>
              <a:t> </a:t>
            </a:r>
            <a:r>
              <a:rPr lang="en-US" dirty="0"/>
              <a:t>R</a:t>
            </a:r>
            <a:r>
              <a:rPr lang="en-US" sz="100" dirty="0"/>
              <a:t> </a:t>
            </a:r>
            <a:r>
              <a:rPr lang="en-US" dirty="0"/>
              <a:t>N</a:t>
            </a:r>
            <a:r>
              <a:rPr lang="en-US" sz="100" dirty="0"/>
              <a:t> </a:t>
            </a:r>
            <a:r>
              <a:rPr lang="en-US" dirty="0"/>
              <a:t>A.</a:t>
            </a:r>
          </a:p>
          <a:p>
            <a:pPr marL="339725" indent="-339725">
              <a:buNone/>
            </a:pPr>
            <a:r>
              <a:rPr lang="en-US" dirty="0">
                <a:solidFill>
                  <a:schemeClr val="tx2"/>
                </a:solidFill>
              </a:rPr>
              <a:t>A. </a:t>
            </a:r>
            <a:r>
              <a:rPr lang="en-US" dirty="0"/>
              <a:t>m</a:t>
            </a:r>
            <a:r>
              <a:rPr lang="en-US" sz="100" dirty="0"/>
              <a:t> </a:t>
            </a:r>
            <a:r>
              <a:rPr lang="en-US" dirty="0"/>
              <a:t>R</a:t>
            </a:r>
            <a:r>
              <a:rPr lang="en-US" sz="100" dirty="0"/>
              <a:t> </a:t>
            </a:r>
            <a:r>
              <a:rPr lang="en-US" dirty="0"/>
              <a:t>N</a:t>
            </a:r>
            <a:r>
              <a:rPr lang="en-US" sz="100" dirty="0"/>
              <a:t> </a:t>
            </a:r>
            <a:r>
              <a:rPr lang="en-US" dirty="0"/>
              <a:t>A attaches to a ribosome.</a:t>
            </a:r>
          </a:p>
          <a:p>
            <a:pPr marL="339725" indent="-339725">
              <a:buNone/>
            </a:pPr>
            <a:r>
              <a:rPr lang="en-US" dirty="0">
                <a:solidFill>
                  <a:schemeClr val="tx2"/>
                </a:solidFill>
              </a:rPr>
              <a:t>D. </a:t>
            </a:r>
            <a:r>
              <a:rPr lang="en-US" dirty="0"/>
              <a:t>A t</a:t>
            </a:r>
            <a:r>
              <a:rPr lang="en-US" sz="100" dirty="0"/>
              <a:t> </a:t>
            </a:r>
            <a:r>
              <a:rPr lang="en-US" dirty="0"/>
              <a:t>R</a:t>
            </a:r>
            <a:r>
              <a:rPr lang="en-US" sz="100" dirty="0"/>
              <a:t> </a:t>
            </a:r>
            <a:r>
              <a:rPr lang="en-US" dirty="0"/>
              <a:t>N</a:t>
            </a:r>
            <a:r>
              <a:rPr lang="en-US" sz="100" dirty="0"/>
              <a:t> </a:t>
            </a:r>
            <a:r>
              <a:rPr lang="en-US" dirty="0"/>
              <a:t>A brings an amino acid to its codon on m</a:t>
            </a:r>
            <a:r>
              <a:rPr lang="en-US" sz="100" dirty="0"/>
              <a:t> </a:t>
            </a:r>
            <a:r>
              <a:rPr lang="en-US" dirty="0"/>
              <a:t>R</a:t>
            </a:r>
            <a:r>
              <a:rPr lang="en-US" sz="100" dirty="0"/>
              <a:t> </a:t>
            </a:r>
            <a:r>
              <a:rPr lang="en-US" dirty="0"/>
              <a:t>N</a:t>
            </a:r>
            <a:r>
              <a:rPr lang="en-US" sz="100" dirty="0"/>
              <a:t> </a:t>
            </a:r>
            <a:r>
              <a:rPr lang="en-US" dirty="0"/>
              <a:t>A.</a:t>
            </a:r>
          </a:p>
          <a:p>
            <a:pPr marL="378000" indent="-378000">
              <a:buNone/>
            </a:pPr>
            <a:r>
              <a:rPr lang="en-US" dirty="0">
                <a:solidFill>
                  <a:schemeClr val="tx2"/>
                </a:solidFill>
              </a:rPr>
              <a:t>B. </a:t>
            </a:r>
            <a:r>
              <a:rPr lang="en-US" dirty="0"/>
              <a:t>The ribosome moves along m</a:t>
            </a:r>
            <a:r>
              <a:rPr lang="en-US" sz="100" dirty="0"/>
              <a:t> </a:t>
            </a:r>
            <a:r>
              <a:rPr lang="en-US" dirty="0"/>
              <a:t>R</a:t>
            </a:r>
            <a:r>
              <a:rPr lang="en-US" sz="100" dirty="0"/>
              <a:t> </a:t>
            </a:r>
            <a:r>
              <a:rPr lang="en-US" dirty="0"/>
              <a:t>N</a:t>
            </a:r>
            <a:r>
              <a:rPr lang="en-US" sz="100" dirty="0"/>
              <a:t> </a:t>
            </a:r>
            <a:r>
              <a:rPr lang="en-US" dirty="0"/>
              <a:t>A to add amino acids to the growing peptide chain.</a:t>
            </a:r>
          </a:p>
          <a:p>
            <a:pPr marL="339725" indent="-339725">
              <a:buNone/>
            </a:pPr>
            <a:r>
              <a:rPr lang="en-US" dirty="0">
                <a:solidFill>
                  <a:schemeClr val="tx2"/>
                </a:solidFill>
              </a:rPr>
              <a:t>C. </a:t>
            </a:r>
            <a:r>
              <a:rPr lang="en-US" dirty="0"/>
              <a:t>A completed polypeptide is released.</a:t>
            </a:r>
          </a:p>
        </p:txBody>
      </p:sp>
    </p:spTree>
    <p:extLst>
      <p:ext uri="{BB962C8B-B14F-4D97-AF65-F5344CB8AC3E}">
        <p14:creationId xmlns:p14="http://schemas.microsoft.com/office/powerpoint/2010/main" val="100077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17.6 Genetic Mutations</a:t>
            </a:r>
            <a:endParaRPr lang="en-IN" dirty="0"/>
          </a:p>
        </p:txBody>
      </p:sp>
      <p:sp>
        <p:nvSpPr>
          <p:cNvPr id="6" name="Content Placeholder 5"/>
          <p:cNvSpPr>
            <a:spLocks noGrp="1"/>
          </p:cNvSpPr>
          <p:nvPr>
            <p:ph sz="quarter" idx="13"/>
          </p:nvPr>
        </p:nvSpPr>
        <p:spPr>
          <a:xfrm>
            <a:off x="457200" y="1556327"/>
            <a:ext cx="4673600" cy="3587173"/>
          </a:xfrm>
        </p:spPr>
        <p:txBody>
          <a:bodyPr/>
          <a:lstStyle/>
          <a:p>
            <a:pPr marL="432" indent="0">
              <a:buNone/>
            </a:pPr>
            <a:r>
              <a:rPr lang="en-US" dirty="0"/>
              <a:t>If the enzyme that converts tyrosine to melanin is defective, no melanin is produced and a genetic disease known as albinism results.</a:t>
            </a:r>
          </a:p>
          <a:p>
            <a:pPr marL="432" indent="0">
              <a:buNone/>
            </a:pPr>
            <a:r>
              <a:rPr lang="en-US" dirty="0"/>
              <a:t>A peacock with albinism does not produce the melanin needed to make the bright colors of its feathers.</a:t>
            </a:r>
          </a:p>
        </p:txBody>
      </p:sp>
      <p:pic>
        <p:nvPicPr>
          <p:cNvPr id="16" name="Content Placeholder 15" descr="A white peacock.">
            <a:extLst>
              <a:ext uri="{FF2B5EF4-FFF2-40B4-BE49-F238E27FC236}">
                <a16:creationId xmlns:a16="http://schemas.microsoft.com/office/drawing/2014/main" id="{086B3324-D7C2-4DE3-8A03-AF03D66389B2}"/>
              </a:ext>
            </a:extLst>
          </p:cNvPr>
          <p:cNvPicPr>
            <a:picLocks noGrp="1" noChangeAspect="1"/>
          </p:cNvPicPr>
          <p:nvPr>
            <p:ph sz="quarter" idx="14"/>
          </p:nvPr>
        </p:nvPicPr>
        <p:blipFill>
          <a:blip r:embed="rId2"/>
          <a:stretch>
            <a:fillRect/>
          </a:stretch>
        </p:blipFill>
        <p:spPr>
          <a:xfrm>
            <a:off x="5410200" y="1556327"/>
            <a:ext cx="3332973" cy="2246571"/>
          </a:xfrm>
          <a:prstGeom prst="rect">
            <a:avLst/>
          </a:prstGeom>
        </p:spPr>
      </p:pic>
      <p:sp>
        <p:nvSpPr>
          <p:cNvPr id="8" name="Content Placeholder 7"/>
          <p:cNvSpPr>
            <a:spLocks noGrp="1"/>
          </p:cNvSpPr>
          <p:nvPr>
            <p:ph sz="quarter" idx="15"/>
          </p:nvPr>
        </p:nvSpPr>
        <p:spPr>
          <a:xfrm>
            <a:off x="457200" y="5387177"/>
            <a:ext cx="8483600" cy="810423"/>
          </a:xfrm>
        </p:spPr>
        <p:txBody>
          <a:bodyPr/>
          <a:lstStyle/>
          <a:p>
            <a:pPr marL="432" indent="0">
              <a:buNone/>
            </a:pPr>
            <a:r>
              <a:rPr lang="en-US" b="1" dirty="0"/>
              <a:t>Learning Goal</a:t>
            </a:r>
            <a:r>
              <a:rPr lang="en-US" dirty="0"/>
              <a:t> Identify the type of change in D</a:t>
            </a:r>
            <a:r>
              <a:rPr lang="en-US" sz="100" dirty="0"/>
              <a:t> </a:t>
            </a:r>
            <a:r>
              <a:rPr lang="en-US" dirty="0"/>
              <a:t>N</a:t>
            </a:r>
            <a:r>
              <a:rPr lang="en-US" sz="100" dirty="0"/>
              <a:t> </a:t>
            </a:r>
            <a:r>
              <a:rPr lang="en-US" dirty="0"/>
              <a:t>A for a point mutation, a deletion mutation, and an insertion mutation.</a:t>
            </a:r>
          </a:p>
        </p:txBody>
      </p:sp>
    </p:spTree>
    <p:extLst>
      <p:ext uri="{BB962C8B-B14F-4D97-AF65-F5344CB8AC3E}">
        <p14:creationId xmlns:p14="http://schemas.microsoft.com/office/powerpoint/2010/main" val="36523727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566B-CD45-4041-B21E-AEF3EE0FCC84}"/>
              </a:ext>
            </a:extLst>
          </p:cNvPr>
          <p:cNvSpPr>
            <a:spLocks noGrp="1"/>
          </p:cNvSpPr>
          <p:nvPr>
            <p:ph type="title"/>
          </p:nvPr>
        </p:nvSpPr>
        <p:spPr/>
        <p:txBody>
          <a:bodyPr/>
          <a:lstStyle/>
          <a:p>
            <a:r>
              <a:rPr lang="en-IN" dirty="0"/>
              <a:t>Mutations </a:t>
            </a:r>
            <a:r>
              <a:rPr lang="en-IN" sz="2000" b="0" baseline="0" dirty="0"/>
              <a:t>(1 of 2)</a:t>
            </a:r>
          </a:p>
        </p:txBody>
      </p:sp>
      <p:sp>
        <p:nvSpPr>
          <p:cNvPr id="3" name="Content Placeholder 2">
            <a:extLst>
              <a:ext uri="{FF2B5EF4-FFF2-40B4-BE49-F238E27FC236}">
                <a16:creationId xmlns:a16="http://schemas.microsoft.com/office/drawing/2014/main" id="{D8E07D1F-EEA7-4EC1-8000-3EE7775CB242}"/>
              </a:ext>
            </a:extLst>
          </p:cNvPr>
          <p:cNvSpPr>
            <a:spLocks noGrp="1"/>
          </p:cNvSpPr>
          <p:nvPr>
            <p:ph sz="quarter" idx="13"/>
          </p:nvPr>
        </p:nvSpPr>
        <p:spPr>
          <a:xfrm>
            <a:off x="457200" y="1556327"/>
            <a:ext cx="8229600" cy="1872673"/>
          </a:xfrm>
        </p:spPr>
        <p:txBody>
          <a:bodyPr/>
          <a:lstStyle/>
          <a:p>
            <a:pPr marL="432" indent="0">
              <a:buNone/>
            </a:pPr>
            <a:r>
              <a:rPr lang="en-US" sz="2400" dirty="0"/>
              <a:t>A </a:t>
            </a:r>
            <a:r>
              <a:rPr lang="en-US" sz="2400" b="1" dirty="0"/>
              <a:t>mutation</a:t>
            </a:r>
            <a:r>
              <a:rPr lang="en-US" sz="2400" dirty="0"/>
              <a:t>, or change in the nucleotide sequence of D</a:t>
            </a:r>
            <a:r>
              <a:rPr lang="en-US" sz="100" dirty="0"/>
              <a:t> </a:t>
            </a:r>
            <a:r>
              <a:rPr lang="en-US" sz="2400" dirty="0"/>
              <a:t>N</a:t>
            </a:r>
            <a:r>
              <a:rPr lang="en-US" sz="100" dirty="0"/>
              <a:t> </a:t>
            </a:r>
            <a:r>
              <a:rPr lang="en-US" sz="2400" dirty="0"/>
              <a:t>A, may</a:t>
            </a:r>
          </a:p>
          <a:p>
            <a:r>
              <a:rPr lang="en-US" sz="2400" dirty="0"/>
              <a:t>alter the sequence of amino acids</a:t>
            </a:r>
          </a:p>
          <a:p>
            <a:r>
              <a:rPr lang="en-US" sz="2400" dirty="0"/>
              <a:t>affect the structure and function of a protein in a cell</a:t>
            </a:r>
            <a:endParaRPr lang="en-IN" sz="2400" dirty="0"/>
          </a:p>
        </p:txBody>
      </p:sp>
      <p:sp>
        <p:nvSpPr>
          <p:cNvPr id="4" name="Content Placeholder 3">
            <a:extLst>
              <a:ext uri="{FF2B5EF4-FFF2-40B4-BE49-F238E27FC236}">
                <a16:creationId xmlns:a16="http://schemas.microsoft.com/office/drawing/2014/main" id="{B5D448F1-F8AC-4FC5-ADD8-989D6E25D589}"/>
              </a:ext>
            </a:extLst>
          </p:cNvPr>
          <p:cNvSpPr>
            <a:spLocks noGrp="1"/>
          </p:cNvSpPr>
          <p:nvPr>
            <p:ph sz="quarter" idx="14"/>
          </p:nvPr>
        </p:nvSpPr>
        <p:spPr>
          <a:xfrm>
            <a:off x="457200" y="3668725"/>
            <a:ext cx="8229600" cy="2635348"/>
          </a:xfrm>
        </p:spPr>
        <p:txBody>
          <a:bodyPr/>
          <a:lstStyle/>
          <a:p>
            <a:pPr marL="432" indent="0">
              <a:buNone/>
            </a:pPr>
            <a:r>
              <a:rPr lang="en-US" sz="2400" dirty="0"/>
              <a:t>Mutations may result from</a:t>
            </a:r>
          </a:p>
          <a:p>
            <a:r>
              <a:rPr lang="en-US" sz="2400" dirty="0"/>
              <a:t>X-rays</a:t>
            </a:r>
          </a:p>
          <a:p>
            <a:r>
              <a:rPr lang="en-US" sz="2400" dirty="0"/>
              <a:t>overexposure to sun (ultraviolet, or U</a:t>
            </a:r>
            <a:r>
              <a:rPr lang="en-US" sz="100" dirty="0"/>
              <a:t> </a:t>
            </a:r>
            <a:r>
              <a:rPr lang="en-US" sz="2400" dirty="0"/>
              <a:t>V light)</a:t>
            </a:r>
          </a:p>
          <a:p>
            <a:r>
              <a:rPr lang="en-US" sz="2400" dirty="0"/>
              <a:t>chemicals called mutagens</a:t>
            </a:r>
          </a:p>
          <a:p>
            <a:r>
              <a:rPr lang="en-US" sz="2400" dirty="0"/>
              <a:t>some viruses</a:t>
            </a:r>
            <a:endParaRPr lang="en-IN" sz="2400" dirty="0"/>
          </a:p>
        </p:txBody>
      </p:sp>
    </p:spTree>
    <p:extLst>
      <p:ext uri="{BB962C8B-B14F-4D97-AF65-F5344CB8AC3E}">
        <p14:creationId xmlns:p14="http://schemas.microsoft.com/office/powerpoint/2010/main" val="1533920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312C-DB55-454A-BEFD-10959D8EB5A1}"/>
              </a:ext>
            </a:extLst>
          </p:cNvPr>
          <p:cNvSpPr>
            <a:spLocks noGrp="1"/>
          </p:cNvSpPr>
          <p:nvPr>
            <p:ph type="title"/>
          </p:nvPr>
        </p:nvSpPr>
        <p:spPr/>
        <p:txBody>
          <a:bodyPr/>
          <a:lstStyle/>
          <a:p>
            <a:r>
              <a:rPr lang="en-IN" dirty="0"/>
              <a:t>Mutations </a:t>
            </a:r>
            <a:r>
              <a:rPr lang="en-IN" sz="2000" b="0" i="0" u="none" strike="noStrike" cap="none" baseline="0" dirty="0">
                <a:solidFill>
                  <a:srgbClr val="007FA3"/>
                </a:solidFill>
                <a:effectLst/>
                <a:latin typeface="+mj-lt"/>
                <a:ea typeface="Times New Roman"/>
                <a:cs typeface="Times New Roman"/>
                <a:sym typeface="Times New Roman"/>
              </a:rPr>
              <a:t>(2 of 2)</a:t>
            </a:r>
            <a:endParaRPr lang="en-IN" sz="2000" b="0" baseline="0" dirty="0"/>
          </a:p>
        </p:txBody>
      </p:sp>
      <p:sp>
        <p:nvSpPr>
          <p:cNvPr id="3" name="Content Placeholder 2">
            <a:extLst>
              <a:ext uri="{FF2B5EF4-FFF2-40B4-BE49-F238E27FC236}">
                <a16:creationId xmlns:a16="http://schemas.microsoft.com/office/drawing/2014/main" id="{2C94AB95-EA78-4822-80A6-6B18D53E69C8}"/>
              </a:ext>
            </a:extLst>
          </p:cNvPr>
          <p:cNvSpPr>
            <a:spLocks noGrp="1"/>
          </p:cNvSpPr>
          <p:nvPr>
            <p:ph sz="quarter" idx="13"/>
          </p:nvPr>
        </p:nvSpPr>
        <p:spPr/>
        <p:txBody>
          <a:bodyPr/>
          <a:lstStyle/>
          <a:p>
            <a:r>
              <a:rPr lang="en-US" dirty="0"/>
              <a:t>If a mutation occurs in a somatic cell, a cell other than a reproductive cell, the altered D</a:t>
            </a:r>
            <a:r>
              <a:rPr lang="en-US" sz="100" dirty="0"/>
              <a:t> </a:t>
            </a:r>
            <a:r>
              <a:rPr lang="en-US" dirty="0"/>
              <a:t>N</a:t>
            </a:r>
            <a:r>
              <a:rPr lang="en-US" sz="100" dirty="0"/>
              <a:t> </a:t>
            </a:r>
            <a:r>
              <a:rPr lang="en-US" dirty="0"/>
              <a:t>A will be limited to that </a:t>
            </a:r>
            <a:br>
              <a:rPr lang="en-US" dirty="0"/>
            </a:br>
            <a:r>
              <a:rPr lang="en-US" dirty="0"/>
              <a:t>cell and its daughter cells.</a:t>
            </a:r>
          </a:p>
          <a:p>
            <a:r>
              <a:rPr lang="en-US" dirty="0"/>
              <a:t>If the mutation causes uncontrolled growth, cancer could result.</a:t>
            </a:r>
          </a:p>
          <a:p>
            <a:r>
              <a:rPr lang="en-US" dirty="0"/>
              <a:t>If a mutation occurs in a germ cell (egg or sperm), then all the D</a:t>
            </a:r>
            <a:r>
              <a:rPr lang="en-US" sz="100" dirty="0"/>
              <a:t> </a:t>
            </a:r>
            <a:r>
              <a:rPr lang="en-US" dirty="0"/>
              <a:t>N</a:t>
            </a:r>
            <a:r>
              <a:rPr lang="en-US" sz="100" dirty="0"/>
              <a:t> </a:t>
            </a:r>
            <a:r>
              <a:rPr lang="en-US" dirty="0"/>
              <a:t>A produced in a new individual will contain the same genetic change.</a:t>
            </a:r>
            <a:endParaRPr lang="en-IN" dirty="0"/>
          </a:p>
        </p:txBody>
      </p:sp>
    </p:spTree>
    <p:extLst>
      <p:ext uri="{BB962C8B-B14F-4D97-AF65-F5344CB8AC3E}">
        <p14:creationId xmlns:p14="http://schemas.microsoft.com/office/powerpoint/2010/main" val="41349904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A7C78-32AD-45C3-9DA2-2BF51ED8B3C4}"/>
              </a:ext>
            </a:extLst>
          </p:cNvPr>
          <p:cNvSpPr>
            <a:spLocks noGrp="1"/>
          </p:cNvSpPr>
          <p:nvPr>
            <p:ph type="title"/>
          </p:nvPr>
        </p:nvSpPr>
        <p:spPr/>
        <p:txBody>
          <a:bodyPr/>
          <a:lstStyle/>
          <a:p>
            <a:r>
              <a:rPr lang="en-IN" dirty="0"/>
              <a:t>Types of Mutations</a:t>
            </a:r>
          </a:p>
        </p:txBody>
      </p:sp>
      <p:sp>
        <p:nvSpPr>
          <p:cNvPr id="3" name="Content Placeholder 2">
            <a:extLst>
              <a:ext uri="{FF2B5EF4-FFF2-40B4-BE49-F238E27FC236}">
                <a16:creationId xmlns:a16="http://schemas.microsoft.com/office/drawing/2014/main" id="{783869B4-9494-4459-8D75-14F4DBCB8378}"/>
              </a:ext>
            </a:extLst>
          </p:cNvPr>
          <p:cNvSpPr>
            <a:spLocks noGrp="1"/>
          </p:cNvSpPr>
          <p:nvPr>
            <p:ph sz="quarter" idx="13"/>
          </p:nvPr>
        </p:nvSpPr>
        <p:spPr>
          <a:xfrm>
            <a:off x="457200" y="1556326"/>
            <a:ext cx="8229600" cy="4467955"/>
          </a:xfrm>
        </p:spPr>
        <p:txBody>
          <a:bodyPr/>
          <a:lstStyle/>
          <a:p>
            <a:r>
              <a:rPr lang="en-US" dirty="0"/>
              <a:t>A </a:t>
            </a:r>
            <a:r>
              <a:rPr lang="en-US" b="1" dirty="0"/>
              <a:t>point mutation </a:t>
            </a:r>
            <a:r>
              <a:rPr lang="en-US" dirty="0"/>
              <a:t>is the replacement of one base in the template strand of D</a:t>
            </a:r>
            <a:r>
              <a:rPr lang="en-US" sz="100" dirty="0"/>
              <a:t> </a:t>
            </a:r>
            <a:r>
              <a:rPr lang="en-US" dirty="0"/>
              <a:t>N</a:t>
            </a:r>
            <a:r>
              <a:rPr lang="en-US" sz="100" dirty="0"/>
              <a:t> </a:t>
            </a:r>
            <a:r>
              <a:rPr lang="en-US" dirty="0"/>
              <a:t>A with another.</a:t>
            </a:r>
          </a:p>
          <a:p>
            <a:r>
              <a:rPr lang="en-US" dirty="0"/>
              <a:t>If a point mutation changes the nucleotide, a different amino acid may be inserted into the polypeptide.</a:t>
            </a:r>
          </a:p>
          <a:p>
            <a:r>
              <a:rPr lang="en-US" dirty="0"/>
              <a:t>If this produces no change in the amino acid sequence, it is called a </a:t>
            </a:r>
            <a:r>
              <a:rPr lang="en-US" b="1" dirty="0"/>
              <a:t>silent mutation</a:t>
            </a:r>
            <a:r>
              <a:rPr lang="en-US" dirty="0"/>
              <a:t>.</a:t>
            </a:r>
          </a:p>
          <a:p>
            <a:r>
              <a:rPr lang="en-US" dirty="0"/>
              <a:t>In a </a:t>
            </a:r>
            <a:r>
              <a:rPr lang="en-US" b="1" dirty="0"/>
              <a:t>deletion mutation</a:t>
            </a:r>
            <a:r>
              <a:rPr lang="en-US" dirty="0"/>
              <a:t>, a base is deleted from the normal order of bases in the template strand of D</a:t>
            </a:r>
            <a:r>
              <a:rPr lang="en-US" sz="100" dirty="0"/>
              <a:t> </a:t>
            </a:r>
            <a:r>
              <a:rPr lang="en-US" dirty="0"/>
              <a:t>N</a:t>
            </a:r>
            <a:r>
              <a:rPr lang="en-US" sz="100" dirty="0"/>
              <a:t> </a:t>
            </a:r>
            <a:r>
              <a:rPr lang="en-US" dirty="0"/>
              <a:t>A.</a:t>
            </a:r>
          </a:p>
          <a:p>
            <a:r>
              <a:rPr lang="en-US" dirty="0"/>
              <a:t>In an </a:t>
            </a:r>
            <a:r>
              <a:rPr lang="en-US" b="1" dirty="0"/>
              <a:t>insertion mutation</a:t>
            </a:r>
            <a:r>
              <a:rPr lang="en-US" dirty="0"/>
              <a:t>, a base is inserted into the normal order of bases in the template strand of D</a:t>
            </a:r>
            <a:r>
              <a:rPr lang="en-US" sz="100" dirty="0"/>
              <a:t> </a:t>
            </a:r>
            <a:r>
              <a:rPr lang="en-US" dirty="0"/>
              <a:t>N</a:t>
            </a:r>
            <a:r>
              <a:rPr lang="en-US" sz="100" dirty="0"/>
              <a:t> </a:t>
            </a:r>
            <a:r>
              <a:rPr lang="en-US" dirty="0"/>
              <a:t>A.</a:t>
            </a:r>
            <a:endParaRPr lang="en-IN" dirty="0"/>
          </a:p>
        </p:txBody>
      </p:sp>
    </p:spTree>
    <p:extLst>
      <p:ext uri="{BB962C8B-B14F-4D97-AF65-F5344CB8AC3E}">
        <p14:creationId xmlns:p14="http://schemas.microsoft.com/office/powerpoint/2010/main" val="172093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Nucleosides </a:t>
            </a:r>
            <a:r>
              <a:rPr lang="en-IN" sz="2000" b="0" dirty="0"/>
              <a:t>(2 of 2)</a:t>
            </a:r>
            <a:endParaRPr lang="en-IN" dirty="0"/>
          </a:p>
        </p:txBody>
      </p:sp>
      <p:sp>
        <p:nvSpPr>
          <p:cNvPr id="3" name="Content Placeholder 2"/>
          <p:cNvSpPr>
            <a:spLocks noGrp="1"/>
          </p:cNvSpPr>
          <p:nvPr>
            <p:ph sz="quarter" idx="13"/>
          </p:nvPr>
        </p:nvSpPr>
        <p:spPr>
          <a:xfrm>
            <a:off x="457200" y="1556327"/>
            <a:ext cx="8229600" cy="806863"/>
          </a:xfrm>
        </p:spPr>
        <p:txBody>
          <a:bodyPr/>
          <a:lstStyle/>
          <a:p>
            <a:pPr marL="432" indent="0">
              <a:buNone/>
            </a:pPr>
            <a:r>
              <a:rPr lang="en-US" sz="2400" dirty="0"/>
              <a:t>For example, adenine and ribose form a nucleoside called adenosine.</a:t>
            </a:r>
          </a:p>
        </p:txBody>
      </p:sp>
      <p:pic>
        <p:nvPicPr>
          <p:cNvPr id="5" name="Content Placeholder 4" descr="Adenosine has a beta N glycosidic bond between carbon 1 prime of the sugar and the lower nitrogen in the 5 atom ring of the base. For long description in Notes pane, press F6.">
            <a:extLst>
              <a:ext uri="{FF2B5EF4-FFF2-40B4-BE49-F238E27FC236}">
                <a16:creationId xmlns:a16="http://schemas.microsoft.com/office/drawing/2014/main" id="{47809A79-C077-4963-92E6-F3053EC91DDA}"/>
              </a:ext>
            </a:extLst>
          </p:cNvPr>
          <p:cNvPicPr>
            <a:picLocks noGrp="1" noChangeAspect="1"/>
          </p:cNvPicPr>
          <p:nvPr>
            <p:ph sz="quarter" idx="14"/>
          </p:nvPr>
        </p:nvPicPr>
        <p:blipFill>
          <a:blip r:embed="rId3"/>
          <a:stretch>
            <a:fillRect/>
          </a:stretch>
        </p:blipFill>
        <p:spPr>
          <a:xfrm>
            <a:off x="906903" y="2548673"/>
            <a:ext cx="7330194" cy="3376758"/>
          </a:xfrm>
          <a:prstGeom prst="rect">
            <a:avLst/>
          </a:prstGeom>
        </p:spPr>
      </p:pic>
    </p:spTree>
    <p:extLst>
      <p:ext uri="{BB962C8B-B14F-4D97-AF65-F5344CB8AC3E}">
        <p14:creationId xmlns:p14="http://schemas.microsoft.com/office/powerpoint/2010/main" val="15686831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Normal D</a:t>
            </a:r>
            <a:r>
              <a:rPr lang="en-IN" sz="100" dirty="0"/>
              <a:t> </a:t>
            </a:r>
            <a:r>
              <a:rPr lang="en-IN" dirty="0"/>
              <a:t>N</a:t>
            </a:r>
            <a:r>
              <a:rPr lang="en-IN" sz="100" dirty="0"/>
              <a:t> </a:t>
            </a:r>
            <a:r>
              <a:rPr lang="en-IN" dirty="0"/>
              <a:t>A and Protein Synthesis</a:t>
            </a:r>
          </a:p>
        </p:txBody>
      </p:sp>
      <p:sp>
        <p:nvSpPr>
          <p:cNvPr id="13" name="Content Placeholder 12"/>
          <p:cNvSpPr>
            <a:spLocks noGrp="1"/>
          </p:cNvSpPr>
          <p:nvPr>
            <p:ph sz="quarter" idx="13"/>
          </p:nvPr>
        </p:nvSpPr>
        <p:spPr>
          <a:xfrm>
            <a:off x="457200" y="1556327"/>
            <a:ext cx="8229600" cy="1263073"/>
          </a:xfrm>
        </p:spPr>
        <p:txBody>
          <a:bodyPr/>
          <a:lstStyle/>
          <a:p>
            <a:pPr marL="432" indent="0">
              <a:buNone/>
            </a:pPr>
            <a:r>
              <a:rPr lang="en-US" sz="2400" dirty="0"/>
              <a:t>The normal D</a:t>
            </a:r>
            <a:r>
              <a:rPr lang="en-US" sz="200" dirty="0"/>
              <a:t> </a:t>
            </a:r>
            <a:r>
              <a:rPr lang="en-US" sz="2400" dirty="0"/>
              <a:t>N</a:t>
            </a:r>
            <a:r>
              <a:rPr lang="en-US" sz="200" dirty="0"/>
              <a:t> </a:t>
            </a:r>
            <a:r>
              <a:rPr lang="en-US" sz="2400" dirty="0"/>
              <a:t>A sequence produces an m</a:t>
            </a:r>
            <a:r>
              <a:rPr lang="en-US" sz="200" dirty="0"/>
              <a:t> </a:t>
            </a:r>
            <a:r>
              <a:rPr lang="en-US" sz="2400" dirty="0"/>
              <a:t>R</a:t>
            </a:r>
            <a:r>
              <a:rPr lang="en-US" sz="200" dirty="0"/>
              <a:t> </a:t>
            </a:r>
            <a:r>
              <a:rPr lang="en-US" sz="2400" dirty="0"/>
              <a:t>N</a:t>
            </a:r>
            <a:r>
              <a:rPr lang="en-US" sz="200" dirty="0"/>
              <a:t> </a:t>
            </a:r>
            <a:r>
              <a:rPr lang="en-US" sz="2400" dirty="0"/>
              <a:t>A that provides instructions for the correct series of amino acids in a protein.</a:t>
            </a:r>
            <a:endParaRPr lang="en-IN" sz="2400" dirty="0"/>
          </a:p>
        </p:txBody>
      </p:sp>
      <p:pic>
        <p:nvPicPr>
          <p:cNvPr id="15" name="Content Placeholder 14" descr="In normal D N A and protein synthesis, transcription creates an m R N A strand using a D N A template strand. For long description in Notes pane, press F6.">
            <a:extLst>
              <a:ext uri="{FF2B5EF4-FFF2-40B4-BE49-F238E27FC236}">
                <a16:creationId xmlns:a16="http://schemas.microsoft.com/office/drawing/2014/main" id="{824B831C-16AB-4054-A4AF-16FEC8A0CCF3}"/>
              </a:ext>
            </a:extLst>
          </p:cNvPr>
          <p:cNvPicPr>
            <a:picLocks noGrp="1" noChangeAspect="1"/>
          </p:cNvPicPr>
          <p:nvPr>
            <p:ph sz="quarter" idx="14"/>
          </p:nvPr>
        </p:nvPicPr>
        <p:blipFill>
          <a:blip r:embed="rId3"/>
          <a:stretch>
            <a:fillRect/>
          </a:stretch>
        </p:blipFill>
        <p:spPr>
          <a:xfrm>
            <a:off x="1678920" y="2950570"/>
            <a:ext cx="5786160" cy="3131399"/>
          </a:xfrm>
          <a:prstGeom prst="rect">
            <a:avLst/>
          </a:prstGeom>
        </p:spPr>
      </p:pic>
    </p:spTree>
    <p:extLst>
      <p:ext uri="{BB962C8B-B14F-4D97-AF65-F5344CB8AC3E}">
        <p14:creationId xmlns:p14="http://schemas.microsoft.com/office/powerpoint/2010/main" val="19548155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Point Mutation</a:t>
            </a:r>
          </a:p>
        </p:txBody>
      </p:sp>
      <p:sp>
        <p:nvSpPr>
          <p:cNvPr id="13" name="Content Placeholder 12"/>
          <p:cNvSpPr>
            <a:spLocks noGrp="1"/>
          </p:cNvSpPr>
          <p:nvPr>
            <p:ph sz="quarter" idx="13"/>
          </p:nvPr>
        </p:nvSpPr>
        <p:spPr>
          <a:xfrm>
            <a:off x="457200" y="1556327"/>
            <a:ext cx="8229600" cy="1199573"/>
          </a:xfrm>
        </p:spPr>
        <p:txBody>
          <a:bodyPr/>
          <a:lstStyle/>
          <a:p>
            <a:pPr marL="432" indent="0">
              <a:buNone/>
            </a:pPr>
            <a:r>
              <a:rPr lang="en-US" sz="2400" b="1" dirty="0"/>
              <a:t>Point mutation</a:t>
            </a:r>
            <a:r>
              <a:rPr lang="en-US" sz="2400" dirty="0"/>
              <a:t> of a base in D</a:t>
            </a:r>
            <a:r>
              <a:rPr lang="en-US" sz="200" dirty="0"/>
              <a:t> </a:t>
            </a:r>
            <a:r>
              <a:rPr lang="en-US" sz="2400" dirty="0"/>
              <a:t>N</a:t>
            </a:r>
            <a:r>
              <a:rPr lang="en-US" sz="200" dirty="0"/>
              <a:t> </a:t>
            </a:r>
            <a:r>
              <a:rPr lang="en-US" sz="2400" dirty="0"/>
              <a:t>A changes a codon in the m</a:t>
            </a:r>
            <a:r>
              <a:rPr lang="en-US" sz="200" dirty="0"/>
              <a:t> </a:t>
            </a:r>
            <a:r>
              <a:rPr lang="en-US" sz="2400" dirty="0"/>
              <a:t>R</a:t>
            </a:r>
            <a:r>
              <a:rPr lang="en-US" sz="200" dirty="0"/>
              <a:t> </a:t>
            </a:r>
            <a:r>
              <a:rPr lang="en-US" sz="2400" dirty="0"/>
              <a:t>N</a:t>
            </a:r>
            <a:r>
              <a:rPr lang="en-US" sz="200" dirty="0"/>
              <a:t> </a:t>
            </a:r>
            <a:r>
              <a:rPr lang="en-US" sz="2400" dirty="0"/>
              <a:t>A, leading to the placement of an incorrect amino acid in the polypeptide.</a:t>
            </a:r>
            <a:endParaRPr lang="en-IN" sz="2400" dirty="0"/>
          </a:p>
        </p:txBody>
      </p:sp>
      <p:pic>
        <p:nvPicPr>
          <p:cNvPr id="15" name="Content Placeholder 14" descr="With a point mutation, a substitution of 1 base in the D N A template strand results in a different amino acid in the sequence. For long description in Notes pane, press F6.">
            <a:extLst>
              <a:ext uri="{FF2B5EF4-FFF2-40B4-BE49-F238E27FC236}">
                <a16:creationId xmlns:a16="http://schemas.microsoft.com/office/drawing/2014/main" id="{E09EC4C6-46CA-4AD3-9D77-DF39E3BB5A23}"/>
              </a:ext>
            </a:extLst>
          </p:cNvPr>
          <p:cNvPicPr>
            <a:picLocks noGrp="1" noChangeAspect="1"/>
          </p:cNvPicPr>
          <p:nvPr>
            <p:ph sz="quarter" idx="14"/>
          </p:nvPr>
        </p:nvPicPr>
        <p:blipFill>
          <a:blip r:embed="rId3"/>
          <a:stretch>
            <a:fillRect/>
          </a:stretch>
        </p:blipFill>
        <p:spPr>
          <a:xfrm>
            <a:off x="1651763" y="2999577"/>
            <a:ext cx="5840474" cy="2938527"/>
          </a:xfrm>
          <a:prstGeom prst="rect">
            <a:avLst/>
          </a:prstGeom>
        </p:spPr>
      </p:pic>
    </p:spTree>
    <p:extLst>
      <p:ext uri="{BB962C8B-B14F-4D97-AF65-F5344CB8AC3E}">
        <p14:creationId xmlns:p14="http://schemas.microsoft.com/office/powerpoint/2010/main" val="16172659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Deletion Mutation</a:t>
            </a:r>
          </a:p>
        </p:txBody>
      </p:sp>
      <p:sp>
        <p:nvSpPr>
          <p:cNvPr id="13" name="Content Placeholder 12"/>
          <p:cNvSpPr>
            <a:spLocks noGrp="1"/>
          </p:cNvSpPr>
          <p:nvPr>
            <p:ph sz="quarter" idx="13"/>
          </p:nvPr>
        </p:nvSpPr>
        <p:spPr>
          <a:xfrm>
            <a:off x="457200" y="1556327"/>
            <a:ext cx="8229600" cy="1212273"/>
          </a:xfrm>
        </p:spPr>
        <p:txBody>
          <a:bodyPr/>
          <a:lstStyle/>
          <a:p>
            <a:pPr marL="432" indent="0">
              <a:buNone/>
            </a:pPr>
            <a:r>
              <a:rPr lang="en-US" sz="2400" dirty="0"/>
              <a:t>The deletion of a base causes a </a:t>
            </a:r>
            <a:r>
              <a:rPr lang="en-US" sz="2400" b="1" dirty="0"/>
              <a:t>deletion mutation</a:t>
            </a:r>
            <a:r>
              <a:rPr lang="en-US" sz="2400" dirty="0"/>
              <a:t>, which changes the m</a:t>
            </a:r>
            <a:r>
              <a:rPr lang="en-US" sz="200" dirty="0"/>
              <a:t> </a:t>
            </a:r>
            <a:r>
              <a:rPr lang="en-US" sz="2400" dirty="0"/>
              <a:t>R</a:t>
            </a:r>
            <a:r>
              <a:rPr lang="en-US" sz="200" dirty="0"/>
              <a:t> </a:t>
            </a:r>
            <a:r>
              <a:rPr lang="en-US" sz="2400" dirty="0"/>
              <a:t>N</a:t>
            </a:r>
            <a:r>
              <a:rPr lang="en-US" sz="200" dirty="0"/>
              <a:t> </a:t>
            </a:r>
            <a:r>
              <a:rPr lang="en-US" sz="2400" dirty="0"/>
              <a:t>A codons that follow the mutation and produces a different amino acid sequence.</a:t>
            </a:r>
            <a:endParaRPr lang="en-IN" sz="2400" dirty="0"/>
          </a:p>
        </p:txBody>
      </p:sp>
      <p:pic>
        <p:nvPicPr>
          <p:cNvPr id="15" name="Content Placeholder 14" descr="With a deletion mutation, a base is removed from the D N A template strand. For long description in Notes pane, press F6.">
            <a:extLst>
              <a:ext uri="{FF2B5EF4-FFF2-40B4-BE49-F238E27FC236}">
                <a16:creationId xmlns:a16="http://schemas.microsoft.com/office/drawing/2014/main" id="{23EC30B0-E8E5-428A-B9C2-75753733B8CF}"/>
              </a:ext>
            </a:extLst>
          </p:cNvPr>
          <p:cNvPicPr>
            <a:picLocks noGrp="1" noChangeAspect="1"/>
          </p:cNvPicPr>
          <p:nvPr>
            <p:ph sz="quarter" idx="14"/>
          </p:nvPr>
        </p:nvPicPr>
        <p:blipFill>
          <a:blip r:embed="rId3"/>
          <a:stretch>
            <a:fillRect/>
          </a:stretch>
        </p:blipFill>
        <p:spPr>
          <a:xfrm>
            <a:off x="1662292" y="2941195"/>
            <a:ext cx="5819414" cy="3197906"/>
          </a:xfrm>
          <a:prstGeom prst="rect">
            <a:avLst/>
          </a:prstGeom>
        </p:spPr>
      </p:pic>
    </p:spTree>
    <p:extLst>
      <p:ext uri="{BB962C8B-B14F-4D97-AF65-F5344CB8AC3E}">
        <p14:creationId xmlns:p14="http://schemas.microsoft.com/office/powerpoint/2010/main" val="13193957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IN" dirty="0"/>
              <a:t>Insertion Mutation</a:t>
            </a:r>
          </a:p>
        </p:txBody>
      </p:sp>
      <p:sp>
        <p:nvSpPr>
          <p:cNvPr id="14" name="Content Placeholder 13"/>
          <p:cNvSpPr>
            <a:spLocks noGrp="1"/>
          </p:cNvSpPr>
          <p:nvPr>
            <p:ph sz="quarter" idx="13"/>
          </p:nvPr>
        </p:nvSpPr>
        <p:spPr>
          <a:xfrm>
            <a:off x="457200" y="1556327"/>
            <a:ext cx="8229600" cy="1174173"/>
          </a:xfrm>
        </p:spPr>
        <p:txBody>
          <a:bodyPr/>
          <a:lstStyle/>
          <a:p>
            <a:pPr marL="432" indent="0">
              <a:buNone/>
            </a:pPr>
            <a:r>
              <a:rPr lang="en-US" sz="2400" dirty="0"/>
              <a:t>The insertion of a base causes a </a:t>
            </a:r>
            <a:r>
              <a:rPr lang="en-US" sz="2400" b="1" dirty="0"/>
              <a:t>insertion mutation</a:t>
            </a:r>
            <a:r>
              <a:rPr lang="en-US" sz="2400" dirty="0"/>
              <a:t>, which changes the m</a:t>
            </a:r>
            <a:r>
              <a:rPr lang="en-US" sz="200" dirty="0"/>
              <a:t> </a:t>
            </a:r>
            <a:r>
              <a:rPr lang="en-US" sz="2400" dirty="0"/>
              <a:t>R</a:t>
            </a:r>
            <a:r>
              <a:rPr lang="en-US" sz="200" dirty="0"/>
              <a:t> </a:t>
            </a:r>
            <a:r>
              <a:rPr lang="en-US" sz="2400" dirty="0"/>
              <a:t>N</a:t>
            </a:r>
            <a:r>
              <a:rPr lang="en-US" sz="200" dirty="0"/>
              <a:t> </a:t>
            </a:r>
            <a:r>
              <a:rPr lang="en-US" sz="2400" dirty="0"/>
              <a:t>A codons that follow the mutation and produces a different amino acid sequence.</a:t>
            </a:r>
            <a:endParaRPr lang="en-IN" sz="2400" dirty="0"/>
          </a:p>
        </p:txBody>
      </p:sp>
      <p:pic>
        <p:nvPicPr>
          <p:cNvPr id="16" name="Content Placeholder 15" descr="With an insertion mutation, a base is inserted into the D N A template strand. For long description in Notes pane, press F6.">
            <a:extLst>
              <a:ext uri="{FF2B5EF4-FFF2-40B4-BE49-F238E27FC236}">
                <a16:creationId xmlns:a16="http://schemas.microsoft.com/office/drawing/2014/main" id="{349EFD71-DC22-4C31-8451-3F37999B1D1B}"/>
              </a:ext>
            </a:extLst>
          </p:cNvPr>
          <p:cNvPicPr>
            <a:picLocks noGrp="1" noChangeAspect="1"/>
          </p:cNvPicPr>
          <p:nvPr>
            <p:ph sz="quarter" idx="14"/>
          </p:nvPr>
        </p:nvPicPr>
        <p:blipFill>
          <a:blip r:embed="rId3"/>
          <a:stretch>
            <a:fillRect/>
          </a:stretch>
        </p:blipFill>
        <p:spPr>
          <a:xfrm>
            <a:off x="1662292" y="2950847"/>
            <a:ext cx="5819414" cy="3136941"/>
          </a:xfrm>
          <a:prstGeom prst="rect">
            <a:avLst/>
          </a:prstGeom>
        </p:spPr>
      </p:pic>
    </p:spTree>
    <p:extLst>
      <p:ext uri="{BB962C8B-B14F-4D97-AF65-F5344CB8AC3E}">
        <p14:creationId xmlns:p14="http://schemas.microsoft.com/office/powerpoint/2010/main" val="11381401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Effect of Mutations</a:t>
            </a:r>
          </a:p>
        </p:txBody>
      </p:sp>
      <p:sp>
        <p:nvSpPr>
          <p:cNvPr id="13" name="Content Placeholder 12"/>
          <p:cNvSpPr>
            <a:spLocks noGrp="1"/>
          </p:cNvSpPr>
          <p:nvPr>
            <p:ph sz="quarter" idx="13"/>
          </p:nvPr>
        </p:nvSpPr>
        <p:spPr>
          <a:xfrm>
            <a:off x="457200" y="1556327"/>
            <a:ext cx="8229600" cy="2101273"/>
          </a:xfrm>
        </p:spPr>
        <p:txBody>
          <a:bodyPr/>
          <a:lstStyle/>
          <a:p>
            <a:pPr marL="432" indent="0">
              <a:buNone/>
            </a:pPr>
            <a:r>
              <a:rPr lang="en-US" sz="2400" dirty="0"/>
              <a:t>When a mutation causes a change in the amino acid sequence, the structure of the resulting protein may be severely altered, causing loss of its biological activity.</a:t>
            </a:r>
          </a:p>
          <a:p>
            <a:pPr marL="432" indent="0">
              <a:buNone/>
            </a:pPr>
            <a:r>
              <a:rPr lang="en-US" sz="2400" dirty="0"/>
              <a:t>When this condition is hereditary, it is called a </a:t>
            </a:r>
            <a:r>
              <a:rPr lang="en-US" sz="2400" b="1" dirty="0"/>
              <a:t>genetic disease</a:t>
            </a:r>
            <a:r>
              <a:rPr lang="en-US" sz="2400" dirty="0"/>
              <a:t>.</a:t>
            </a:r>
            <a:endParaRPr lang="en-IN" sz="2400" dirty="0"/>
          </a:p>
        </p:txBody>
      </p:sp>
      <p:pic>
        <p:nvPicPr>
          <p:cNvPr id="15" name="Content Placeholder 14" descr="X rays, U V sunlight, mutagens, or viruses can cause an alteration of D N A, resulting in a defective protein. The defective protein causes a genetic disease, if occurring in germ cells, or cancer, if occurring in somatic cells.">
            <a:extLst>
              <a:ext uri="{FF2B5EF4-FFF2-40B4-BE49-F238E27FC236}">
                <a16:creationId xmlns:a16="http://schemas.microsoft.com/office/drawing/2014/main" id="{3CCAEC36-4EC8-43CB-88C2-651B31ED4EDD}"/>
              </a:ext>
            </a:extLst>
          </p:cNvPr>
          <p:cNvPicPr>
            <a:picLocks noGrp="1" noChangeAspect="1"/>
          </p:cNvPicPr>
          <p:nvPr>
            <p:ph sz="quarter" idx="14"/>
          </p:nvPr>
        </p:nvPicPr>
        <p:blipFill>
          <a:blip r:embed="rId2"/>
          <a:stretch>
            <a:fillRect/>
          </a:stretch>
        </p:blipFill>
        <p:spPr>
          <a:xfrm>
            <a:off x="457200" y="4081408"/>
            <a:ext cx="8229600" cy="1581258"/>
          </a:xfrm>
          <a:prstGeom prst="rect">
            <a:avLst/>
          </a:prstGeom>
        </p:spPr>
      </p:pic>
    </p:spTree>
    <p:extLst>
      <p:ext uri="{BB962C8B-B14F-4D97-AF65-F5344CB8AC3E}">
        <p14:creationId xmlns:p14="http://schemas.microsoft.com/office/powerpoint/2010/main" val="2254078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D984-D4AD-4CED-87DE-0355D1AE5C6C}"/>
              </a:ext>
            </a:extLst>
          </p:cNvPr>
          <p:cNvSpPr>
            <a:spLocks noGrp="1"/>
          </p:cNvSpPr>
          <p:nvPr>
            <p:ph type="title"/>
          </p:nvPr>
        </p:nvSpPr>
        <p:spPr/>
        <p:txBody>
          <a:bodyPr/>
          <a:lstStyle/>
          <a:p>
            <a:r>
              <a:rPr lang="en-IN" dirty="0"/>
              <a:t>Genetic Diseases </a:t>
            </a:r>
            <a:r>
              <a:rPr lang="en-IN" sz="2000" b="0" dirty="0"/>
              <a:t>(1 of 4)</a:t>
            </a:r>
          </a:p>
        </p:txBody>
      </p:sp>
      <p:sp>
        <p:nvSpPr>
          <p:cNvPr id="3" name="Content Placeholder 2">
            <a:extLst>
              <a:ext uri="{FF2B5EF4-FFF2-40B4-BE49-F238E27FC236}">
                <a16:creationId xmlns:a16="http://schemas.microsoft.com/office/drawing/2014/main" id="{11257379-B537-45F3-A5C2-7CAA030AD40C}"/>
              </a:ext>
            </a:extLst>
          </p:cNvPr>
          <p:cNvSpPr>
            <a:spLocks noGrp="1"/>
          </p:cNvSpPr>
          <p:nvPr>
            <p:ph sz="quarter" idx="13"/>
          </p:nvPr>
        </p:nvSpPr>
        <p:spPr>
          <a:xfrm>
            <a:off x="457200" y="1556326"/>
            <a:ext cx="8391832" cy="4467955"/>
          </a:xfrm>
        </p:spPr>
        <p:txBody>
          <a:bodyPr/>
          <a:lstStyle/>
          <a:p>
            <a:pPr marL="432" indent="0">
              <a:buNone/>
            </a:pPr>
            <a:r>
              <a:rPr lang="en-US" dirty="0"/>
              <a:t>A genetic disease is the result of a defective enzyme caused by a mutation in its genetic code. For example,</a:t>
            </a:r>
          </a:p>
          <a:p>
            <a:r>
              <a:rPr lang="en-US" dirty="0"/>
              <a:t>phenylketonuria (P</a:t>
            </a:r>
            <a:r>
              <a:rPr lang="en-US" sz="100" dirty="0"/>
              <a:t> </a:t>
            </a:r>
            <a:r>
              <a:rPr lang="en-US" dirty="0"/>
              <a:t>K</a:t>
            </a:r>
            <a:r>
              <a:rPr lang="en-US" sz="100" dirty="0"/>
              <a:t> </a:t>
            </a:r>
            <a:r>
              <a:rPr lang="en-US" dirty="0"/>
              <a:t>U) results when D</a:t>
            </a:r>
            <a:r>
              <a:rPr lang="en-US" sz="100" dirty="0"/>
              <a:t> </a:t>
            </a:r>
            <a:r>
              <a:rPr lang="en-US" dirty="0"/>
              <a:t>N</a:t>
            </a:r>
            <a:r>
              <a:rPr lang="en-US" sz="100" dirty="0"/>
              <a:t> </a:t>
            </a:r>
            <a:r>
              <a:rPr lang="en-US" dirty="0"/>
              <a:t>A cannot direct the synthesis of the enzyme phenylalanine hydroxylase, required for the conversion of phenylalanine to tyrosine</a:t>
            </a:r>
          </a:p>
          <a:p>
            <a:r>
              <a:rPr lang="en-US" dirty="0"/>
              <a:t>albinism results when the enzyme that converts tyrosine to melanin is defective</a:t>
            </a:r>
            <a:endParaRPr lang="en-IN" dirty="0"/>
          </a:p>
        </p:txBody>
      </p:sp>
    </p:spTree>
    <p:extLst>
      <p:ext uri="{BB962C8B-B14F-4D97-AF65-F5344CB8AC3E}">
        <p14:creationId xmlns:p14="http://schemas.microsoft.com/office/powerpoint/2010/main" val="5445092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Genetic Diseases </a:t>
            </a:r>
            <a:r>
              <a:rPr lang="en-IN" sz="2000" b="0" dirty="0"/>
              <a:t>(2 of 4)</a:t>
            </a:r>
            <a:endParaRPr lang="en-IN" dirty="0"/>
          </a:p>
        </p:txBody>
      </p:sp>
      <p:sp>
        <p:nvSpPr>
          <p:cNvPr id="13" name="Content Placeholder 12"/>
          <p:cNvSpPr>
            <a:spLocks noGrp="1"/>
          </p:cNvSpPr>
          <p:nvPr>
            <p:ph sz="quarter" idx="13"/>
          </p:nvPr>
        </p:nvSpPr>
        <p:spPr>
          <a:xfrm>
            <a:off x="457200" y="1556327"/>
            <a:ext cx="8229600" cy="412173"/>
          </a:xfrm>
        </p:spPr>
        <p:txBody>
          <a:bodyPr/>
          <a:lstStyle/>
          <a:p>
            <a:pPr marL="432" indent="0">
              <a:buNone/>
            </a:pPr>
            <a:r>
              <a:rPr lang="en-US" b="1" dirty="0"/>
              <a:t>Table 17.9</a:t>
            </a:r>
            <a:r>
              <a:rPr lang="en-US" dirty="0"/>
              <a:t> Some Genetic Diseases</a:t>
            </a:r>
            <a:endParaRPr lang="en-IN" dirty="0"/>
          </a:p>
        </p:txBody>
      </p:sp>
      <p:graphicFrame>
        <p:nvGraphicFramePr>
          <p:cNvPr id="15" name="Content Placeholder 14"/>
          <p:cNvGraphicFramePr>
            <a:graphicFrameLocks noGrp="1"/>
          </p:cNvGraphicFramePr>
          <p:nvPr>
            <p:ph sz="quarter" idx="14"/>
            <p:extLst/>
          </p:nvPr>
        </p:nvGraphicFramePr>
        <p:xfrm>
          <a:off x="457200" y="2058988"/>
          <a:ext cx="8229600" cy="4150360"/>
        </p:xfrm>
        <a:graphic>
          <a:graphicData uri="http://schemas.openxmlformats.org/drawingml/2006/table">
            <a:tbl>
              <a:tblPr firstRow="1" bandRow="1">
                <a:tableStyleId>{2D5ABB26-0587-4C30-8999-92F81FD0307C}</a:tableStyleId>
              </a:tblPr>
              <a:tblGrid>
                <a:gridCol w="1739900">
                  <a:extLst>
                    <a:ext uri="{9D8B030D-6E8A-4147-A177-3AD203B41FA5}">
                      <a16:colId xmlns:a16="http://schemas.microsoft.com/office/drawing/2014/main" val="1654517272"/>
                    </a:ext>
                  </a:extLst>
                </a:gridCol>
                <a:gridCol w="6489700">
                  <a:extLst>
                    <a:ext uri="{9D8B030D-6E8A-4147-A177-3AD203B41FA5}">
                      <a16:colId xmlns:a16="http://schemas.microsoft.com/office/drawing/2014/main" val="2707143629"/>
                    </a:ext>
                  </a:extLst>
                </a:gridCol>
              </a:tblGrid>
              <a:tr h="370840">
                <a:tc>
                  <a:txBody>
                    <a:bodyPr/>
                    <a:lstStyle/>
                    <a:p>
                      <a:r>
                        <a:rPr lang="en-IN" b="1" dirty="0">
                          <a:solidFill>
                            <a:schemeClr val="tx1"/>
                          </a:solidFill>
                        </a:rPr>
                        <a:t>Genetic Disease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Result</a:t>
                      </a:r>
                      <a:endParaRPr lang="en-IN"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8591000"/>
                  </a:ext>
                </a:extLst>
              </a:tr>
              <a:tr h="370840">
                <a:tc>
                  <a:txBody>
                    <a:bodyPr/>
                    <a:lstStyle/>
                    <a:p>
                      <a:r>
                        <a:rPr lang="en-IN" b="0" dirty="0">
                          <a:solidFill>
                            <a:schemeClr val="tx1"/>
                          </a:solidFill>
                        </a:rPr>
                        <a:t>Galactosemia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400" b="0" i="0" u="none" strike="noStrike" cap="none" baseline="0" dirty="0">
                          <a:solidFill>
                            <a:schemeClr val="tx1"/>
                          </a:solidFill>
                          <a:latin typeface="+mn-lt"/>
                          <a:ea typeface="+mn-ea"/>
                          <a:cs typeface="+mn-cs"/>
                          <a:sym typeface="Arial"/>
                        </a:rPr>
                        <a:t>In galactosemia, the transferase enzyme required for the metabolism of galactose-1-phosphate is absent, resulting in the accumulation of galactose-1-phosphate, which leads to cataracts and mental retardation. Galactosemia occurs in about 1 in every 50 000 births.</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2775264"/>
                  </a:ext>
                </a:extLst>
              </a:tr>
              <a:tr h="370840">
                <a:tc>
                  <a:txBody>
                    <a:bodyPr/>
                    <a:lstStyle/>
                    <a:p>
                      <a:r>
                        <a:rPr lang="en-IN" b="0" dirty="0">
                          <a:solidFill>
                            <a:schemeClr val="tx1"/>
                          </a:solidFill>
                        </a:rPr>
                        <a:t>Cystic fibrosis (C</a:t>
                      </a:r>
                      <a:r>
                        <a:rPr lang="en-IN" sz="100" b="0" baseline="0" dirty="0">
                          <a:solidFill>
                            <a:schemeClr val="tx1"/>
                          </a:solidFill>
                        </a:rPr>
                        <a:t> </a:t>
                      </a:r>
                      <a:r>
                        <a:rPr lang="en-IN"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400" b="0" i="0" u="none" strike="noStrike" cap="none" baseline="0" dirty="0">
                          <a:solidFill>
                            <a:schemeClr val="tx1"/>
                          </a:solidFill>
                          <a:latin typeface="+mn-lt"/>
                          <a:ea typeface="+mn-ea"/>
                          <a:cs typeface="+mn-cs"/>
                          <a:sym typeface="Arial"/>
                        </a:rPr>
                        <a:t>Cystic fibrosis is caused by a mutation in the gene for the protein that regulates the production of stomach fluids and mucus. C</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F is one of the most common inherited diseases in children, in which thick mucus secretions make breathing difficult and block pancreatic function.</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619007"/>
                  </a:ext>
                </a:extLst>
              </a:tr>
              <a:tr h="370840">
                <a:tc>
                  <a:txBody>
                    <a:bodyPr/>
                    <a:lstStyle/>
                    <a:p>
                      <a:r>
                        <a:rPr lang="en-IN" sz="1400" b="0" i="0" u="none" strike="noStrike" cap="none" baseline="0" dirty="0">
                          <a:solidFill>
                            <a:schemeClr val="tx1"/>
                          </a:solidFill>
                          <a:latin typeface="+mn-lt"/>
                          <a:ea typeface="+mn-ea"/>
                          <a:cs typeface="+mn-cs"/>
                          <a:sym typeface="Arial"/>
                        </a:rPr>
                        <a:t>Down syndrome</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400" b="0" i="0" u="none" strike="noStrike" cap="none" baseline="0" dirty="0">
                          <a:solidFill>
                            <a:schemeClr val="tx1"/>
                          </a:solidFill>
                          <a:latin typeface="+mn-lt"/>
                          <a:ea typeface="+mn-ea"/>
                          <a:cs typeface="+mn-cs"/>
                          <a:sym typeface="Arial"/>
                        </a:rPr>
                        <a:t>Down syndrome is the leading cause of mental retardation, occurring in about 1 of every 800 live births; the mother’s age strongly influences its occurrence. Mental and physical problems, including heart and eye defects, are the result of the formation of three chromosomes (trisomy), usually number 21, instead of a pair.</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346127"/>
                  </a:ext>
                </a:extLst>
              </a:tr>
              <a:tr h="370840">
                <a:tc>
                  <a:txBody>
                    <a:bodyPr/>
                    <a:lstStyle/>
                    <a:p>
                      <a:r>
                        <a:rPr lang="en-IN" sz="1400" b="0" i="0" u="none" strike="noStrike" cap="none" baseline="0" dirty="0">
                          <a:solidFill>
                            <a:schemeClr val="tx1"/>
                          </a:solidFill>
                          <a:latin typeface="+mn-lt"/>
                          <a:ea typeface="+mn-ea"/>
                          <a:cs typeface="+mn-cs"/>
                          <a:sym typeface="Arial"/>
                        </a:rPr>
                        <a:t>Familial hypercholesterolemia (F</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H)</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400" b="0" i="0" u="none" strike="noStrike" cap="none" baseline="0" dirty="0">
                          <a:solidFill>
                            <a:schemeClr val="tx1"/>
                          </a:solidFill>
                          <a:latin typeface="+mn-lt"/>
                          <a:ea typeface="+mn-ea"/>
                          <a:cs typeface="+mn-cs"/>
                          <a:sym typeface="Arial"/>
                        </a:rPr>
                        <a:t>Familial hypercholesterolemia occurs when there is a mutation of a gene on chromosome 19, which produces high cholesterol levels that lead to early coronary heart disease in people 30 to 40 years old.</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4984937"/>
                  </a:ext>
                </a:extLst>
              </a:tr>
            </a:tbl>
          </a:graphicData>
        </a:graphic>
      </p:graphicFrame>
    </p:spTree>
    <p:extLst>
      <p:ext uri="{BB962C8B-B14F-4D97-AF65-F5344CB8AC3E}">
        <p14:creationId xmlns:p14="http://schemas.microsoft.com/office/powerpoint/2010/main" val="22013604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Genetic Diseases </a:t>
            </a:r>
            <a:r>
              <a:rPr lang="en-IN" sz="2000" b="0" dirty="0"/>
              <a:t>(3 of 4)</a:t>
            </a:r>
            <a:endParaRPr lang="en-IN" dirty="0"/>
          </a:p>
        </p:txBody>
      </p:sp>
      <p:sp>
        <p:nvSpPr>
          <p:cNvPr id="13" name="Content Placeholder 12"/>
          <p:cNvSpPr>
            <a:spLocks noGrp="1"/>
          </p:cNvSpPr>
          <p:nvPr>
            <p:ph sz="quarter" idx="13"/>
          </p:nvPr>
        </p:nvSpPr>
        <p:spPr>
          <a:xfrm>
            <a:off x="457200" y="1556327"/>
            <a:ext cx="3035300" cy="399473"/>
          </a:xfrm>
        </p:spPr>
        <p:txBody>
          <a:bodyPr/>
          <a:lstStyle/>
          <a:p>
            <a:pPr marL="432" indent="0">
              <a:buNone/>
            </a:pPr>
            <a:r>
              <a:rPr lang="en-US" b="1" dirty="0"/>
              <a:t>Table 17.9 [continued]</a:t>
            </a:r>
            <a:endParaRPr lang="en-IN" b="1" dirty="0"/>
          </a:p>
        </p:txBody>
      </p:sp>
      <p:graphicFrame>
        <p:nvGraphicFramePr>
          <p:cNvPr id="15" name="Content Placeholder 14"/>
          <p:cNvGraphicFramePr>
            <a:graphicFrameLocks noGrp="1"/>
          </p:cNvGraphicFramePr>
          <p:nvPr>
            <p:ph sz="quarter" idx="14"/>
            <p:extLst/>
          </p:nvPr>
        </p:nvGraphicFramePr>
        <p:xfrm>
          <a:off x="457200" y="2135188"/>
          <a:ext cx="8229600" cy="3937000"/>
        </p:xfrm>
        <a:graphic>
          <a:graphicData uri="http://schemas.openxmlformats.org/drawingml/2006/table">
            <a:tbl>
              <a:tblPr firstRow="1" bandRow="1">
                <a:tableStyleId>{2D5ABB26-0587-4C30-8999-92F81FD0307C}</a:tableStyleId>
              </a:tblPr>
              <a:tblGrid>
                <a:gridCol w="1714500">
                  <a:extLst>
                    <a:ext uri="{9D8B030D-6E8A-4147-A177-3AD203B41FA5}">
                      <a16:colId xmlns:a16="http://schemas.microsoft.com/office/drawing/2014/main" val="1744345220"/>
                    </a:ext>
                  </a:extLst>
                </a:gridCol>
                <a:gridCol w="6515100">
                  <a:extLst>
                    <a:ext uri="{9D8B030D-6E8A-4147-A177-3AD203B41FA5}">
                      <a16:colId xmlns:a16="http://schemas.microsoft.com/office/drawing/2014/main" val="3515776240"/>
                    </a:ext>
                  </a:extLst>
                </a:gridCol>
              </a:tblGrid>
              <a:tr h="370840">
                <a:tc>
                  <a:txBody>
                    <a:bodyPr/>
                    <a:lstStyle/>
                    <a:p>
                      <a:r>
                        <a:rPr lang="en-IN" b="1" dirty="0">
                          <a:solidFill>
                            <a:schemeClr val="tx1"/>
                          </a:solidFill>
                        </a:rPr>
                        <a:t>Genetic Disease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Result</a:t>
                      </a:r>
                      <a:endParaRPr lang="en-IN"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0541005"/>
                  </a:ext>
                </a:extLst>
              </a:tr>
              <a:tr h="370840">
                <a:tc>
                  <a:txBody>
                    <a:bodyPr/>
                    <a:lstStyle/>
                    <a:p>
                      <a:r>
                        <a:rPr lang="en-IN" b="0" dirty="0">
                          <a:solidFill>
                            <a:schemeClr val="tx1"/>
                          </a:solidFill>
                        </a:rPr>
                        <a:t>Muscular dystrophy (M</a:t>
                      </a:r>
                      <a:r>
                        <a:rPr lang="en-IN" sz="100" b="0" baseline="0" dirty="0">
                          <a:solidFill>
                            <a:schemeClr val="tx1"/>
                          </a:solidFill>
                        </a:rPr>
                        <a:t> </a:t>
                      </a:r>
                      <a:r>
                        <a:rPr lang="en-IN" b="0" dirty="0">
                          <a:solidFill>
                            <a:schemeClr val="tx1"/>
                          </a:solidFill>
                        </a:rPr>
                        <a:t>D) (Duchenne)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b="0" dirty="0">
                          <a:solidFill>
                            <a:schemeClr val="tx1"/>
                          </a:solidFill>
                        </a:rPr>
                        <a:t>Muscular dystrophy, Duchenne form, is caused by a mutation in the X chromosome. This muscle-destroying disease appears at about age 5, with death by age 20, and occurs in about 1 of 10 000 males.</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569316"/>
                  </a:ext>
                </a:extLst>
              </a:tr>
              <a:tr h="370840">
                <a:tc>
                  <a:txBody>
                    <a:bodyPr/>
                    <a:lstStyle/>
                    <a:p>
                      <a:r>
                        <a:rPr lang="en-IN" b="0" dirty="0">
                          <a:solidFill>
                            <a:schemeClr val="tx1"/>
                          </a:solidFill>
                        </a:rPr>
                        <a:t>Huntington’s disease (H</a:t>
                      </a:r>
                      <a:r>
                        <a:rPr lang="en-IN" sz="100" b="0" baseline="0" dirty="0">
                          <a:solidFill>
                            <a:schemeClr val="tx1"/>
                          </a:solidFill>
                        </a:rPr>
                        <a:t> </a:t>
                      </a:r>
                      <a:r>
                        <a:rPr lang="en-IN"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400" b="0" i="0" u="none" strike="noStrike" cap="none" baseline="0" dirty="0">
                          <a:solidFill>
                            <a:schemeClr val="tx1"/>
                          </a:solidFill>
                          <a:latin typeface="+mn-lt"/>
                          <a:ea typeface="+mn-ea"/>
                          <a:cs typeface="+mn-cs"/>
                          <a:sym typeface="Arial"/>
                        </a:rPr>
                        <a:t>Huntington’s disease affects the nervous system, leading to total physical impairment. It is the result of a mutation in a gene on chromosome 4, which can now be mapped to test people in families with a history of H</a:t>
                      </a:r>
                      <a:r>
                        <a:rPr lang="en-US" sz="100" b="0" i="0" u="none" strike="noStrike" cap="none" baseline="0" dirty="0">
                          <a:solidFill>
                            <a:schemeClr val="tx1"/>
                          </a:solidFill>
                          <a:latin typeface="+mn-lt"/>
                          <a:ea typeface="+mn-ea"/>
                          <a:cs typeface="+mn-cs"/>
                          <a:sym typeface="Arial"/>
                        </a:rPr>
                        <a:t> </a:t>
                      </a:r>
                      <a:r>
                        <a:rPr lang="en-US" sz="1400" b="0" i="0" u="none" strike="noStrike" cap="none" baseline="0" dirty="0">
                          <a:solidFill>
                            <a:schemeClr val="tx1"/>
                          </a:solidFill>
                          <a:latin typeface="+mn-lt"/>
                          <a:ea typeface="+mn-ea"/>
                          <a:cs typeface="+mn-cs"/>
                          <a:sym typeface="Arial"/>
                        </a:rPr>
                        <a:t>D. There are about 30 000 people with Huntington’s disease in the United States.</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9894844"/>
                  </a:ext>
                </a:extLst>
              </a:tr>
              <a:tr h="370840">
                <a:tc>
                  <a:txBody>
                    <a:bodyPr/>
                    <a:lstStyle/>
                    <a:p>
                      <a:r>
                        <a:rPr lang="en-IN" sz="1400" b="0" i="0" u="none" strike="noStrike" cap="none" baseline="0" dirty="0">
                          <a:solidFill>
                            <a:schemeClr val="tx1"/>
                          </a:solidFill>
                          <a:latin typeface="+mn-lt"/>
                          <a:ea typeface="+mn-ea"/>
                          <a:cs typeface="+mn-cs"/>
                          <a:sym typeface="Arial"/>
                        </a:rPr>
                        <a:t>Sickle-cell anemia</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b="0" dirty="0">
                          <a:solidFill>
                            <a:schemeClr val="tx1"/>
                          </a:solidFill>
                        </a:rPr>
                        <a:t>Sickle-cell anemia is caused by a defective form of hemoglobin resulting from a mutation in a gene on chromosome 11. It decreases the oxygen-carrying ability of red blood cells, which take on a sickled shape, causing anemia and plugged capillaries from red blood cell aggregation. In the United States, about 72 000 people are affected by sickle-cell anemia.</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6447840"/>
                  </a:ext>
                </a:extLst>
              </a:tr>
              <a:tr h="370840">
                <a:tc>
                  <a:txBody>
                    <a:bodyPr/>
                    <a:lstStyle/>
                    <a:p>
                      <a:r>
                        <a:rPr lang="en-IN" sz="1400" b="0" i="0" u="none" strike="noStrike" cap="none" baseline="0" dirty="0">
                          <a:solidFill>
                            <a:schemeClr val="tx1"/>
                          </a:solidFill>
                          <a:latin typeface="+mn-lt"/>
                          <a:ea typeface="+mn-ea"/>
                          <a:cs typeface="+mn-cs"/>
                          <a:sym typeface="Arial"/>
                        </a:rPr>
                        <a:t>Hemophilia</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400" b="0" i="0" u="none" strike="noStrike" cap="none" baseline="0" dirty="0">
                          <a:solidFill>
                            <a:schemeClr val="tx1"/>
                          </a:solidFill>
                          <a:latin typeface="+mn-lt"/>
                          <a:ea typeface="+mn-ea"/>
                          <a:cs typeface="+mn-cs"/>
                          <a:sym typeface="Arial"/>
                        </a:rPr>
                        <a:t>Hemophilia is the result of one or more defective blood clotting factors that lead to poor coagulation, excessive bleeding, and internal hemorrhages. There are about 20 000 hemophilia patients in the United States.</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8984732"/>
                  </a:ext>
                </a:extLst>
              </a:tr>
            </a:tbl>
          </a:graphicData>
        </a:graphic>
      </p:graphicFrame>
    </p:spTree>
    <p:extLst>
      <p:ext uri="{BB962C8B-B14F-4D97-AF65-F5344CB8AC3E}">
        <p14:creationId xmlns:p14="http://schemas.microsoft.com/office/powerpoint/2010/main" val="401295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Genetic Diseases </a:t>
            </a:r>
            <a:r>
              <a:rPr lang="en-IN" sz="2000" b="0" dirty="0"/>
              <a:t>(4 of 4)</a:t>
            </a:r>
            <a:endParaRPr lang="en-IN" dirty="0"/>
          </a:p>
        </p:txBody>
      </p:sp>
      <p:sp>
        <p:nvSpPr>
          <p:cNvPr id="13" name="Content Placeholder 12"/>
          <p:cNvSpPr>
            <a:spLocks noGrp="1"/>
          </p:cNvSpPr>
          <p:nvPr>
            <p:ph sz="quarter" idx="13"/>
          </p:nvPr>
        </p:nvSpPr>
        <p:spPr>
          <a:xfrm>
            <a:off x="457200" y="1556327"/>
            <a:ext cx="3035300" cy="399473"/>
          </a:xfrm>
        </p:spPr>
        <p:txBody>
          <a:bodyPr/>
          <a:lstStyle/>
          <a:p>
            <a:pPr marL="432" indent="0">
              <a:buNone/>
            </a:pPr>
            <a:r>
              <a:rPr lang="en-US" b="1" dirty="0"/>
              <a:t>Table 17.9 [continued]</a:t>
            </a:r>
            <a:endParaRPr lang="en-IN" b="1" dirty="0"/>
          </a:p>
        </p:txBody>
      </p:sp>
      <p:graphicFrame>
        <p:nvGraphicFramePr>
          <p:cNvPr id="15" name="Content Placeholder 14"/>
          <p:cNvGraphicFramePr>
            <a:graphicFrameLocks noGrp="1"/>
          </p:cNvGraphicFramePr>
          <p:nvPr>
            <p:ph sz="quarter" idx="14"/>
            <p:extLst/>
          </p:nvPr>
        </p:nvGraphicFramePr>
        <p:xfrm>
          <a:off x="457200" y="2135188"/>
          <a:ext cx="8229600" cy="1102360"/>
        </p:xfrm>
        <a:graphic>
          <a:graphicData uri="http://schemas.openxmlformats.org/drawingml/2006/table">
            <a:tbl>
              <a:tblPr firstRow="1" bandRow="1">
                <a:tableStyleId>{2D5ABB26-0587-4C30-8999-92F81FD0307C}</a:tableStyleId>
              </a:tblPr>
              <a:tblGrid>
                <a:gridCol w="1714500">
                  <a:extLst>
                    <a:ext uri="{9D8B030D-6E8A-4147-A177-3AD203B41FA5}">
                      <a16:colId xmlns:a16="http://schemas.microsoft.com/office/drawing/2014/main" val="1744345220"/>
                    </a:ext>
                  </a:extLst>
                </a:gridCol>
                <a:gridCol w="6515100">
                  <a:extLst>
                    <a:ext uri="{9D8B030D-6E8A-4147-A177-3AD203B41FA5}">
                      <a16:colId xmlns:a16="http://schemas.microsoft.com/office/drawing/2014/main" val="3515776240"/>
                    </a:ext>
                  </a:extLst>
                </a:gridCol>
              </a:tblGrid>
              <a:tr h="370840">
                <a:tc>
                  <a:txBody>
                    <a:bodyPr/>
                    <a:lstStyle/>
                    <a:p>
                      <a:r>
                        <a:rPr lang="en-IN" b="1" dirty="0">
                          <a:solidFill>
                            <a:schemeClr val="tx1"/>
                          </a:solidFill>
                        </a:rPr>
                        <a:t>Genetic Disease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Result</a:t>
                      </a:r>
                      <a:endParaRPr lang="en-IN"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0541005"/>
                  </a:ext>
                </a:extLst>
              </a:tr>
              <a:tr h="370840">
                <a:tc>
                  <a:txBody>
                    <a:bodyPr/>
                    <a:lstStyle/>
                    <a:p>
                      <a:r>
                        <a:rPr lang="en-IN" sz="1400" b="0" i="0" u="none" strike="noStrike" cap="none" baseline="0" dirty="0">
                          <a:solidFill>
                            <a:schemeClr val="tx1"/>
                          </a:solidFill>
                          <a:latin typeface="+mn-lt"/>
                          <a:ea typeface="+mn-ea"/>
                          <a:cs typeface="+mn-cs"/>
                          <a:sym typeface="Arial"/>
                        </a:rPr>
                        <a:t>Tay–Sachs disease</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400" b="0" i="0" u="none" strike="noStrike" cap="none" baseline="0" dirty="0">
                          <a:solidFill>
                            <a:schemeClr val="tx1"/>
                          </a:solidFill>
                          <a:latin typeface="+mn-lt"/>
                          <a:ea typeface="+mn-ea"/>
                          <a:cs typeface="+mn-cs"/>
                          <a:sym typeface="Arial"/>
                        </a:rPr>
                        <a:t>Tay–Sachs disease is the result of a defective hexosaminidase A, which causes an accumulation of gangliosides and leads to mental retardation, loss of motor control, and early death.</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569316"/>
                  </a:ext>
                </a:extLst>
              </a:tr>
            </a:tbl>
          </a:graphicData>
        </a:graphic>
      </p:graphicFrame>
    </p:spTree>
    <p:extLst>
      <p:ext uri="{BB962C8B-B14F-4D97-AF65-F5344CB8AC3E}">
        <p14:creationId xmlns:p14="http://schemas.microsoft.com/office/powerpoint/2010/main" val="8923918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63AC-84B4-449E-A656-00114CEDEC14}"/>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CDC9DDB7-2A3C-418F-A13F-16C028F4A66B}"/>
              </a:ext>
            </a:extLst>
          </p:cNvPr>
          <p:cNvSpPr>
            <a:spLocks noGrp="1"/>
          </p:cNvSpPr>
          <p:nvPr>
            <p:ph sz="quarter" idx="13"/>
          </p:nvPr>
        </p:nvSpPr>
        <p:spPr/>
        <p:txBody>
          <a:bodyPr/>
          <a:lstStyle/>
          <a:p>
            <a:pPr marL="432" indent="0">
              <a:buNone/>
            </a:pPr>
            <a:r>
              <a:rPr lang="en-US" dirty="0"/>
              <a:t>Identify each type of mutation as a point, deletion, or insertion mutation.</a:t>
            </a:r>
          </a:p>
          <a:p>
            <a:pPr marL="432" indent="0">
              <a:buNone/>
            </a:pPr>
            <a:r>
              <a:rPr lang="en-US" dirty="0">
                <a:solidFill>
                  <a:schemeClr val="tx2"/>
                </a:solidFill>
              </a:rPr>
              <a:t>A. </a:t>
            </a:r>
            <a:r>
              <a:rPr lang="en-US" dirty="0"/>
              <a:t>Cytosine (C) enters the D</a:t>
            </a:r>
            <a:r>
              <a:rPr lang="en-US" sz="100" dirty="0"/>
              <a:t> </a:t>
            </a:r>
            <a:r>
              <a:rPr lang="en-US" dirty="0"/>
              <a:t>N</a:t>
            </a:r>
            <a:r>
              <a:rPr lang="en-US" sz="100" dirty="0"/>
              <a:t> </a:t>
            </a:r>
            <a:r>
              <a:rPr lang="en-US" dirty="0"/>
              <a:t>A sequence.</a:t>
            </a:r>
          </a:p>
          <a:p>
            <a:pPr marL="432" indent="0">
              <a:buNone/>
            </a:pPr>
            <a:r>
              <a:rPr lang="en-US" dirty="0">
                <a:solidFill>
                  <a:schemeClr val="tx2"/>
                </a:solidFill>
              </a:rPr>
              <a:t>B. </a:t>
            </a:r>
            <a:r>
              <a:rPr lang="en-US" dirty="0"/>
              <a:t>One adenosine is removed from the D</a:t>
            </a:r>
            <a:r>
              <a:rPr lang="en-US" sz="100" dirty="0"/>
              <a:t> </a:t>
            </a:r>
            <a:r>
              <a:rPr lang="en-US" dirty="0"/>
              <a:t>N</a:t>
            </a:r>
            <a:r>
              <a:rPr lang="en-US" sz="100" dirty="0"/>
              <a:t> </a:t>
            </a:r>
            <a:r>
              <a:rPr lang="en-US" dirty="0"/>
              <a:t>A sequence.</a:t>
            </a:r>
          </a:p>
          <a:p>
            <a:pPr marL="432" indent="0">
              <a:buNone/>
            </a:pPr>
            <a:r>
              <a:rPr lang="en-US" dirty="0">
                <a:solidFill>
                  <a:schemeClr val="tx2"/>
                </a:solidFill>
              </a:rPr>
              <a:t>C. </a:t>
            </a:r>
            <a:r>
              <a:rPr lang="en-US" dirty="0"/>
              <a:t>A base sequence of T</a:t>
            </a:r>
            <a:r>
              <a:rPr lang="en-US" sz="100" dirty="0"/>
              <a:t> </a:t>
            </a:r>
            <a:r>
              <a:rPr lang="en-US" dirty="0"/>
              <a:t>G</a:t>
            </a:r>
            <a:r>
              <a:rPr lang="en-US" sz="100" dirty="0"/>
              <a:t> </a:t>
            </a:r>
            <a:r>
              <a:rPr lang="en-US" dirty="0"/>
              <a:t>A in D</a:t>
            </a:r>
            <a:r>
              <a:rPr lang="en-US" sz="100" dirty="0"/>
              <a:t> </a:t>
            </a:r>
            <a:r>
              <a:rPr lang="en-US" dirty="0"/>
              <a:t>N</a:t>
            </a:r>
            <a:r>
              <a:rPr lang="en-US" sz="100" dirty="0"/>
              <a:t> </a:t>
            </a:r>
            <a:r>
              <a:rPr lang="en-US" dirty="0"/>
              <a:t>A changes to T</a:t>
            </a:r>
            <a:r>
              <a:rPr lang="en-US" sz="100" dirty="0"/>
              <a:t> </a:t>
            </a:r>
            <a:r>
              <a:rPr lang="en-US" dirty="0"/>
              <a:t>A</a:t>
            </a:r>
            <a:r>
              <a:rPr lang="en-US" sz="100" dirty="0"/>
              <a:t> </a:t>
            </a:r>
            <a:r>
              <a:rPr lang="en-US" dirty="0"/>
              <a:t>A.</a:t>
            </a:r>
          </a:p>
        </p:txBody>
      </p:sp>
    </p:spTree>
    <p:extLst>
      <p:ext uri="{BB962C8B-B14F-4D97-AF65-F5344CB8AC3E}">
        <p14:creationId xmlns:p14="http://schemas.microsoft.com/office/powerpoint/2010/main" val="4181166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Nucleotides </a:t>
            </a:r>
            <a:r>
              <a:rPr lang="en-IN" sz="2000" b="0" dirty="0"/>
              <a:t>(1 of 2)</a:t>
            </a:r>
            <a:endParaRPr lang="en-IN" dirty="0"/>
          </a:p>
        </p:txBody>
      </p:sp>
      <p:sp>
        <p:nvSpPr>
          <p:cNvPr id="5" name="Content Placeholder 4"/>
          <p:cNvSpPr>
            <a:spLocks noGrp="1"/>
          </p:cNvSpPr>
          <p:nvPr>
            <p:ph sz="quarter" idx="13"/>
          </p:nvPr>
        </p:nvSpPr>
        <p:spPr>
          <a:xfrm>
            <a:off x="476250" y="1556327"/>
            <a:ext cx="8229600" cy="999304"/>
          </a:xfrm>
        </p:spPr>
        <p:txBody>
          <a:bodyPr/>
          <a:lstStyle/>
          <a:p>
            <a:pPr marL="432" indent="0">
              <a:buNone/>
            </a:pPr>
            <a:r>
              <a:rPr lang="en-US" b="1" dirty="0"/>
              <a:t>Nucleotides</a:t>
            </a:r>
          </a:p>
          <a:p>
            <a:r>
              <a:rPr lang="en-US" dirty="0"/>
              <a:t>are nucleosides in which a phosphate group bonds to the</a:t>
            </a:r>
            <a:endParaRPr lang="en-IN" dirty="0"/>
          </a:p>
        </p:txBody>
      </p:sp>
      <p:graphicFrame>
        <p:nvGraphicFramePr>
          <p:cNvPr id="15" name="Object 14" descr="Single bond, O H group.">
            <a:extLst>
              <a:ext uri="{FF2B5EF4-FFF2-40B4-BE49-F238E27FC236}">
                <a16:creationId xmlns:a16="http://schemas.microsoft.com/office/drawing/2014/main" id="{29F4D51F-A618-4A9D-BDB2-E68F08C3C21B}"/>
              </a:ext>
            </a:extLst>
          </p:cNvPr>
          <p:cNvGraphicFramePr>
            <a:graphicFrameLocks noChangeAspect="1"/>
          </p:cNvGraphicFramePr>
          <p:nvPr>
            <p:extLst>
              <p:ext uri="{D42A27DB-BD31-4B8C-83A1-F6EECF244321}">
                <p14:modId xmlns:p14="http://schemas.microsoft.com/office/powerpoint/2010/main" val="3796012066"/>
              </p:ext>
            </p:extLst>
          </p:nvPr>
        </p:nvGraphicFramePr>
        <p:xfrm>
          <a:off x="728516" y="2640170"/>
          <a:ext cx="1646406" cy="343775"/>
        </p:xfrm>
        <a:graphic>
          <a:graphicData uri="http://schemas.openxmlformats.org/presentationml/2006/ole">
            <mc:AlternateContent xmlns:mc="http://schemas.openxmlformats.org/markup-compatibility/2006">
              <mc:Choice xmlns:v="urn:schemas-microsoft-com:vml" Requires="v">
                <p:oleObj spid="_x0000_s3092" name="Equation" r:id="rId3" imgW="1701720" imgH="355320" progId="Equation.DSMT4">
                  <p:embed/>
                </p:oleObj>
              </mc:Choice>
              <mc:Fallback>
                <p:oleObj name="Equation" r:id="rId3" imgW="1701720" imgH="355320" progId="Equation.DSMT4">
                  <p:embed/>
                  <p:pic>
                    <p:nvPicPr>
                      <p:cNvPr id="7" name="Object 6" descr="Single bond, O H group.">
                        <a:extLst>
                          <a:ext uri="{FF2B5EF4-FFF2-40B4-BE49-F238E27FC236}">
                            <a16:creationId xmlns:a16="http://schemas.microsoft.com/office/drawing/2014/main" id="{29F4D51F-A618-4A9D-BDB2-E68F08C3C21B}"/>
                          </a:ext>
                        </a:extLst>
                      </p:cNvPr>
                      <p:cNvPicPr/>
                      <p:nvPr/>
                    </p:nvPicPr>
                    <p:blipFill>
                      <a:blip r:embed="rId4"/>
                      <a:stretch>
                        <a:fillRect/>
                      </a:stretch>
                    </p:blipFill>
                    <p:spPr>
                      <a:xfrm>
                        <a:off x="728516" y="2640170"/>
                        <a:ext cx="1646406" cy="343775"/>
                      </a:xfrm>
                      <a:prstGeom prst="rect">
                        <a:avLst/>
                      </a:prstGeom>
                    </p:spPr>
                  </p:pic>
                </p:oleObj>
              </mc:Fallback>
            </mc:AlternateContent>
          </a:graphicData>
        </a:graphic>
      </p:graphicFrame>
      <p:sp>
        <p:nvSpPr>
          <p:cNvPr id="6" name="Content Placeholder 5"/>
          <p:cNvSpPr>
            <a:spLocks noGrp="1"/>
          </p:cNvSpPr>
          <p:nvPr>
            <p:ph sz="quarter" idx="14"/>
          </p:nvPr>
        </p:nvSpPr>
        <p:spPr>
          <a:xfrm>
            <a:off x="2576945" y="2623084"/>
            <a:ext cx="1745674" cy="428875"/>
          </a:xfrm>
        </p:spPr>
        <p:txBody>
          <a:bodyPr/>
          <a:lstStyle/>
          <a:p>
            <a:pPr marL="432" indent="0">
              <a:buNone/>
            </a:pPr>
            <a:r>
              <a:rPr lang="en-US" dirty="0"/>
              <a:t>on carbon 5</a:t>
            </a:r>
            <a:endParaRPr lang="en-IN" dirty="0"/>
          </a:p>
        </p:txBody>
      </p:sp>
      <p:graphicFrame>
        <p:nvGraphicFramePr>
          <p:cNvPr id="16" name="Object 15" descr="C 5 prime&#10;"/>
          <p:cNvGraphicFramePr>
            <a:graphicFrameLocks noChangeAspect="1"/>
          </p:cNvGraphicFramePr>
          <p:nvPr>
            <p:extLst>
              <p:ext uri="{D42A27DB-BD31-4B8C-83A1-F6EECF244321}">
                <p14:modId xmlns:p14="http://schemas.microsoft.com/office/powerpoint/2010/main" val="1981377936"/>
              </p:ext>
            </p:extLst>
          </p:nvPr>
        </p:nvGraphicFramePr>
        <p:xfrm>
          <a:off x="4430919" y="2630914"/>
          <a:ext cx="711200" cy="381000"/>
        </p:xfrm>
        <a:graphic>
          <a:graphicData uri="http://schemas.openxmlformats.org/presentationml/2006/ole">
            <mc:AlternateContent xmlns:mc="http://schemas.openxmlformats.org/markup-compatibility/2006">
              <mc:Choice xmlns:v="urn:schemas-microsoft-com:vml" Requires="v">
                <p:oleObj spid="_x0000_s3093" name="Equation" r:id="rId5" imgW="380880" imgH="203040" progId="Equation.DSMT4">
                  <p:embed/>
                </p:oleObj>
              </mc:Choice>
              <mc:Fallback>
                <p:oleObj name="Equation" r:id="rId5" imgW="380880" imgH="203040" progId="Equation.DSMT4">
                  <p:embed/>
                  <p:pic>
                    <p:nvPicPr>
                      <p:cNvPr id="15" name="Object 14"/>
                      <p:cNvPicPr/>
                      <p:nvPr/>
                    </p:nvPicPr>
                    <p:blipFill>
                      <a:blip r:embed="rId6"/>
                      <a:stretch>
                        <a:fillRect/>
                      </a:stretch>
                    </p:blipFill>
                    <p:spPr>
                      <a:xfrm>
                        <a:off x="4430919" y="2630914"/>
                        <a:ext cx="711200" cy="381000"/>
                      </a:xfrm>
                      <a:prstGeom prst="rect">
                        <a:avLst/>
                      </a:prstGeom>
                    </p:spPr>
                  </p:pic>
                </p:oleObj>
              </mc:Fallback>
            </mc:AlternateContent>
          </a:graphicData>
        </a:graphic>
      </p:graphicFrame>
      <p:sp>
        <p:nvSpPr>
          <p:cNvPr id="7" name="Content Placeholder 6"/>
          <p:cNvSpPr>
            <a:spLocks noGrp="1"/>
          </p:cNvSpPr>
          <p:nvPr>
            <p:ph sz="quarter" idx="15"/>
          </p:nvPr>
        </p:nvSpPr>
        <p:spPr>
          <a:xfrm>
            <a:off x="5250419" y="2623084"/>
            <a:ext cx="3439556" cy="428875"/>
          </a:xfrm>
        </p:spPr>
        <p:txBody>
          <a:bodyPr/>
          <a:lstStyle/>
          <a:p>
            <a:pPr marL="432" indent="0">
              <a:buNone/>
            </a:pPr>
            <a:r>
              <a:rPr lang="en-US" dirty="0"/>
              <a:t>of ribose or deoxyribose</a:t>
            </a:r>
            <a:endParaRPr lang="en-IN" dirty="0"/>
          </a:p>
        </p:txBody>
      </p:sp>
      <p:sp>
        <p:nvSpPr>
          <p:cNvPr id="8" name="Content Placeholder 7"/>
          <p:cNvSpPr>
            <a:spLocks noGrp="1"/>
          </p:cNvSpPr>
          <p:nvPr>
            <p:ph sz="quarter" idx="16"/>
          </p:nvPr>
        </p:nvSpPr>
        <p:spPr>
          <a:xfrm>
            <a:off x="457200" y="3119125"/>
            <a:ext cx="4411683" cy="443471"/>
          </a:xfrm>
        </p:spPr>
        <p:txBody>
          <a:bodyPr/>
          <a:lstStyle/>
          <a:p>
            <a:pPr marL="255600" indent="0">
              <a:buNone/>
            </a:pPr>
            <a:r>
              <a:rPr lang="en-US" dirty="0"/>
              <a:t>to </a:t>
            </a:r>
            <a:r>
              <a:rPr lang="en-IN" dirty="0"/>
              <a:t>produce a phosphate ester</a:t>
            </a:r>
          </a:p>
        </p:txBody>
      </p:sp>
      <p:sp>
        <p:nvSpPr>
          <p:cNvPr id="9" name="Content Placeholder 8"/>
          <p:cNvSpPr>
            <a:spLocks noGrp="1"/>
          </p:cNvSpPr>
          <p:nvPr>
            <p:ph sz="quarter" idx="17"/>
          </p:nvPr>
        </p:nvSpPr>
        <p:spPr>
          <a:xfrm>
            <a:off x="457200" y="3697777"/>
            <a:ext cx="8232775" cy="428314"/>
          </a:xfrm>
        </p:spPr>
        <p:txBody>
          <a:bodyPr/>
          <a:lstStyle/>
          <a:p>
            <a:r>
              <a:rPr lang="en-US" dirty="0"/>
              <a:t>are not formed when other hydroxyl groups on ribose form</a:t>
            </a:r>
            <a:endParaRPr lang="en-IN" dirty="0"/>
          </a:p>
        </p:txBody>
      </p:sp>
      <p:sp>
        <p:nvSpPr>
          <p:cNvPr id="10" name="Content Placeholder 9"/>
          <p:cNvSpPr>
            <a:spLocks noGrp="1"/>
          </p:cNvSpPr>
          <p:nvPr>
            <p:ph sz="quarter" idx="18"/>
          </p:nvPr>
        </p:nvSpPr>
        <p:spPr>
          <a:xfrm>
            <a:off x="457200" y="4194105"/>
            <a:ext cx="3973719" cy="413521"/>
          </a:xfrm>
        </p:spPr>
        <p:txBody>
          <a:bodyPr/>
          <a:lstStyle/>
          <a:p>
            <a:pPr marL="255600" indent="0">
              <a:buNone/>
            </a:pPr>
            <a:r>
              <a:rPr lang="en-US" dirty="0"/>
              <a:t>phosphate esters; only the</a:t>
            </a:r>
            <a:endParaRPr lang="en-IN" dirty="0"/>
          </a:p>
        </p:txBody>
      </p:sp>
      <p:graphicFrame>
        <p:nvGraphicFramePr>
          <p:cNvPr id="17" name="Object 16" descr="5 prime -"/>
          <p:cNvGraphicFramePr>
            <a:graphicFrameLocks noChangeAspect="1"/>
          </p:cNvGraphicFramePr>
          <p:nvPr>
            <p:extLst>
              <p:ext uri="{D42A27DB-BD31-4B8C-83A1-F6EECF244321}">
                <p14:modId xmlns:p14="http://schemas.microsoft.com/office/powerpoint/2010/main" val="118743195"/>
              </p:ext>
            </p:extLst>
          </p:nvPr>
        </p:nvGraphicFramePr>
        <p:xfrm>
          <a:off x="4490398" y="4234177"/>
          <a:ext cx="450850" cy="333375"/>
        </p:xfrm>
        <a:graphic>
          <a:graphicData uri="http://schemas.openxmlformats.org/presentationml/2006/ole">
            <mc:AlternateContent xmlns:mc="http://schemas.openxmlformats.org/markup-compatibility/2006">
              <mc:Choice xmlns:v="urn:schemas-microsoft-com:vml" Requires="v">
                <p:oleObj spid="_x0000_s3094" name="Equation" r:id="rId7" imgW="241200" imgH="177480" progId="Equation.DSMT4">
                  <p:embed/>
                </p:oleObj>
              </mc:Choice>
              <mc:Fallback>
                <p:oleObj name="Equation" r:id="rId7" imgW="241200" imgH="177480" progId="Equation.DSMT4">
                  <p:embed/>
                  <p:pic>
                    <p:nvPicPr>
                      <p:cNvPr id="16" name="Object 15"/>
                      <p:cNvPicPr/>
                      <p:nvPr/>
                    </p:nvPicPr>
                    <p:blipFill>
                      <a:blip r:embed="rId8"/>
                      <a:stretch>
                        <a:fillRect/>
                      </a:stretch>
                    </p:blipFill>
                    <p:spPr>
                      <a:xfrm>
                        <a:off x="4490398" y="4234177"/>
                        <a:ext cx="450850" cy="333375"/>
                      </a:xfrm>
                      <a:prstGeom prst="rect">
                        <a:avLst/>
                      </a:prstGeom>
                    </p:spPr>
                  </p:pic>
                </p:oleObj>
              </mc:Fallback>
            </mc:AlternateContent>
          </a:graphicData>
        </a:graphic>
      </p:graphicFrame>
      <p:sp>
        <p:nvSpPr>
          <p:cNvPr id="11" name="Content Placeholder 10"/>
          <p:cNvSpPr>
            <a:spLocks noGrp="1"/>
          </p:cNvSpPr>
          <p:nvPr>
            <p:ph sz="quarter" idx="19"/>
          </p:nvPr>
        </p:nvSpPr>
        <p:spPr>
          <a:xfrm>
            <a:off x="5036352" y="4194106"/>
            <a:ext cx="2456977" cy="413520"/>
          </a:xfrm>
        </p:spPr>
        <p:txBody>
          <a:bodyPr/>
          <a:lstStyle/>
          <a:p>
            <a:pPr marL="432" indent="0">
              <a:buNone/>
            </a:pPr>
            <a:r>
              <a:rPr lang="en-US" dirty="0"/>
              <a:t>monophosphate</a:t>
            </a:r>
            <a:endParaRPr lang="en-IN" dirty="0"/>
          </a:p>
        </p:txBody>
      </p:sp>
      <p:sp>
        <p:nvSpPr>
          <p:cNvPr id="12" name="Content Placeholder 11"/>
          <p:cNvSpPr>
            <a:spLocks noGrp="1"/>
          </p:cNvSpPr>
          <p:nvPr>
            <p:ph sz="quarter" idx="20"/>
          </p:nvPr>
        </p:nvSpPr>
        <p:spPr>
          <a:xfrm>
            <a:off x="457200" y="4675639"/>
            <a:ext cx="5884223" cy="418875"/>
          </a:xfrm>
        </p:spPr>
        <p:txBody>
          <a:bodyPr/>
          <a:lstStyle/>
          <a:p>
            <a:pPr marL="255600" indent="0">
              <a:buNone/>
            </a:pPr>
            <a:r>
              <a:rPr lang="en-US" dirty="0"/>
              <a:t>nucleotides are found in R</a:t>
            </a:r>
            <a:r>
              <a:rPr lang="en-US" sz="100" dirty="0"/>
              <a:t> </a:t>
            </a:r>
            <a:r>
              <a:rPr lang="en-US" dirty="0"/>
              <a:t>N</a:t>
            </a:r>
            <a:r>
              <a:rPr lang="en-US" sz="100" dirty="0"/>
              <a:t> </a:t>
            </a:r>
            <a:r>
              <a:rPr lang="en-US" dirty="0"/>
              <a:t>A and D</a:t>
            </a:r>
            <a:r>
              <a:rPr lang="en-US" sz="100" dirty="0"/>
              <a:t> </a:t>
            </a:r>
            <a:r>
              <a:rPr lang="en-US" dirty="0"/>
              <a:t>N</a:t>
            </a:r>
            <a:r>
              <a:rPr lang="en-US" sz="100" dirty="0"/>
              <a:t> </a:t>
            </a:r>
            <a:r>
              <a:rPr lang="en-US" dirty="0"/>
              <a:t>A</a:t>
            </a:r>
            <a:endParaRPr lang="en-IN" dirty="0"/>
          </a:p>
        </p:txBody>
      </p:sp>
    </p:spTree>
    <p:extLst>
      <p:ext uri="{BB962C8B-B14F-4D97-AF65-F5344CB8AC3E}">
        <p14:creationId xmlns:p14="http://schemas.microsoft.com/office/powerpoint/2010/main" val="2253652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63AC-84B4-449E-A656-00114CEDEC14}"/>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CDC9DDB7-2A3C-418F-A13F-16C028F4A66B}"/>
              </a:ext>
            </a:extLst>
          </p:cNvPr>
          <p:cNvSpPr>
            <a:spLocks noGrp="1"/>
          </p:cNvSpPr>
          <p:nvPr>
            <p:ph sz="quarter" idx="13"/>
          </p:nvPr>
        </p:nvSpPr>
        <p:spPr>
          <a:xfrm>
            <a:off x="457200" y="1556326"/>
            <a:ext cx="8229600" cy="4467955"/>
          </a:xfrm>
        </p:spPr>
        <p:txBody>
          <a:bodyPr/>
          <a:lstStyle/>
          <a:p>
            <a:pPr marL="432" indent="0">
              <a:buNone/>
            </a:pPr>
            <a:r>
              <a:rPr lang="en-US" dirty="0"/>
              <a:t>Identify each type of mutation as a point, deletion, or insertion mutation.</a:t>
            </a:r>
          </a:p>
          <a:p>
            <a:pPr marL="432" indent="0">
              <a:buNone/>
            </a:pPr>
            <a:r>
              <a:rPr lang="en-US" dirty="0">
                <a:solidFill>
                  <a:schemeClr val="tx2"/>
                </a:solidFill>
              </a:rPr>
              <a:t>A. </a:t>
            </a:r>
            <a:r>
              <a:rPr lang="en-US" dirty="0"/>
              <a:t>Cytosine (C) enters the D</a:t>
            </a:r>
            <a:r>
              <a:rPr lang="en-US" sz="100" dirty="0"/>
              <a:t> </a:t>
            </a:r>
            <a:r>
              <a:rPr lang="en-US" dirty="0"/>
              <a:t>N</a:t>
            </a:r>
            <a:r>
              <a:rPr lang="en-US" sz="100" dirty="0"/>
              <a:t> </a:t>
            </a:r>
            <a:r>
              <a:rPr lang="en-US" dirty="0"/>
              <a:t>A sequence.</a:t>
            </a:r>
          </a:p>
          <a:p>
            <a:pPr marL="0" indent="0">
              <a:buNone/>
            </a:pPr>
            <a:r>
              <a:rPr lang="en-US" b="1" dirty="0"/>
              <a:t>insertion</a:t>
            </a:r>
          </a:p>
          <a:p>
            <a:pPr marL="432" indent="0">
              <a:buNone/>
            </a:pPr>
            <a:r>
              <a:rPr lang="en-US" dirty="0">
                <a:solidFill>
                  <a:schemeClr val="tx2"/>
                </a:solidFill>
              </a:rPr>
              <a:t>B. </a:t>
            </a:r>
            <a:r>
              <a:rPr lang="en-US" dirty="0"/>
              <a:t>One adenosine is removed from the D</a:t>
            </a:r>
            <a:r>
              <a:rPr lang="en-US" sz="100" dirty="0"/>
              <a:t> </a:t>
            </a:r>
            <a:r>
              <a:rPr lang="en-US" dirty="0"/>
              <a:t>N</a:t>
            </a:r>
            <a:r>
              <a:rPr lang="en-US" sz="100" dirty="0"/>
              <a:t> </a:t>
            </a:r>
            <a:r>
              <a:rPr lang="en-US" dirty="0"/>
              <a:t>A sequence.</a:t>
            </a:r>
          </a:p>
          <a:p>
            <a:pPr marL="0" indent="0">
              <a:buNone/>
            </a:pPr>
            <a:r>
              <a:rPr lang="en-US" b="1" dirty="0"/>
              <a:t>deletion</a:t>
            </a:r>
          </a:p>
          <a:p>
            <a:pPr marL="432" indent="0">
              <a:buNone/>
            </a:pPr>
            <a:r>
              <a:rPr lang="en-US" dirty="0">
                <a:solidFill>
                  <a:schemeClr val="tx2"/>
                </a:solidFill>
              </a:rPr>
              <a:t>C. </a:t>
            </a:r>
            <a:r>
              <a:rPr lang="en-US" dirty="0"/>
              <a:t>A base sequence of T</a:t>
            </a:r>
            <a:r>
              <a:rPr lang="en-US" sz="100" dirty="0"/>
              <a:t> </a:t>
            </a:r>
            <a:r>
              <a:rPr lang="en-US" dirty="0"/>
              <a:t>G</a:t>
            </a:r>
            <a:r>
              <a:rPr lang="en-US" sz="100" dirty="0"/>
              <a:t> </a:t>
            </a:r>
            <a:r>
              <a:rPr lang="en-US" dirty="0"/>
              <a:t>A in D</a:t>
            </a:r>
            <a:r>
              <a:rPr lang="en-US" sz="100" dirty="0"/>
              <a:t> </a:t>
            </a:r>
            <a:r>
              <a:rPr lang="en-US" dirty="0"/>
              <a:t>N</a:t>
            </a:r>
            <a:r>
              <a:rPr lang="en-US" sz="100" dirty="0"/>
              <a:t> </a:t>
            </a:r>
            <a:r>
              <a:rPr lang="en-US" dirty="0"/>
              <a:t>A changes to T</a:t>
            </a:r>
            <a:r>
              <a:rPr lang="en-US" sz="100" dirty="0"/>
              <a:t> </a:t>
            </a:r>
            <a:r>
              <a:rPr lang="en-US" dirty="0"/>
              <a:t>A</a:t>
            </a:r>
            <a:r>
              <a:rPr lang="en-US" sz="100" dirty="0"/>
              <a:t> </a:t>
            </a:r>
            <a:r>
              <a:rPr lang="en-US" dirty="0"/>
              <a:t>A.</a:t>
            </a:r>
          </a:p>
          <a:p>
            <a:pPr marL="0" indent="0">
              <a:buNone/>
            </a:pPr>
            <a:r>
              <a:rPr lang="en-US" b="1" dirty="0"/>
              <a:t>point</a:t>
            </a:r>
            <a:endParaRPr lang="en-IN" dirty="0"/>
          </a:p>
        </p:txBody>
      </p:sp>
    </p:spTree>
    <p:extLst>
      <p:ext uri="{BB962C8B-B14F-4D97-AF65-F5344CB8AC3E}">
        <p14:creationId xmlns:p14="http://schemas.microsoft.com/office/powerpoint/2010/main" val="34762617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17.7 Recombinant D</a:t>
            </a:r>
            <a:r>
              <a:rPr lang="en-US" sz="200" dirty="0"/>
              <a:t> </a:t>
            </a:r>
            <a:r>
              <a:rPr lang="en-US" dirty="0"/>
              <a:t>N</a:t>
            </a:r>
            <a:r>
              <a:rPr lang="en-US" sz="200" dirty="0"/>
              <a:t> </a:t>
            </a:r>
            <a:r>
              <a:rPr lang="en-US" dirty="0"/>
              <a:t>A</a:t>
            </a:r>
            <a:endParaRPr lang="en-IN" dirty="0"/>
          </a:p>
        </p:txBody>
      </p:sp>
      <p:sp>
        <p:nvSpPr>
          <p:cNvPr id="7" name="Content Placeholder 6"/>
          <p:cNvSpPr>
            <a:spLocks noGrp="1"/>
          </p:cNvSpPr>
          <p:nvPr>
            <p:ph sz="quarter" idx="13"/>
          </p:nvPr>
        </p:nvSpPr>
        <p:spPr>
          <a:xfrm>
            <a:off x="457200" y="1556327"/>
            <a:ext cx="4737100" cy="3498273"/>
          </a:xfrm>
        </p:spPr>
        <p:txBody>
          <a:bodyPr/>
          <a:lstStyle/>
          <a:p>
            <a:pPr marL="432" indent="0">
              <a:buNone/>
            </a:pPr>
            <a:r>
              <a:rPr lang="en-US" dirty="0"/>
              <a:t>D</a:t>
            </a:r>
            <a:r>
              <a:rPr lang="en-US" sz="100" dirty="0"/>
              <a:t> </a:t>
            </a:r>
            <a:r>
              <a:rPr lang="en-US" dirty="0"/>
              <a:t>N</a:t>
            </a:r>
            <a:r>
              <a:rPr lang="en-US" sz="100" dirty="0"/>
              <a:t> </a:t>
            </a:r>
            <a:r>
              <a:rPr lang="en-US" dirty="0"/>
              <a:t>A can be used in</a:t>
            </a:r>
          </a:p>
          <a:p>
            <a:r>
              <a:rPr lang="en-US" dirty="0"/>
              <a:t>genetic engineering that permits scientists to cut and recombine D</a:t>
            </a:r>
            <a:r>
              <a:rPr lang="en-US" sz="100" dirty="0"/>
              <a:t> </a:t>
            </a:r>
            <a:r>
              <a:rPr lang="en-US" dirty="0"/>
              <a:t>N</a:t>
            </a:r>
            <a:r>
              <a:rPr lang="en-US" sz="100" dirty="0"/>
              <a:t> </a:t>
            </a:r>
            <a:r>
              <a:rPr lang="en-US" dirty="0"/>
              <a:t>A fragments to form recombinant D</a:t>
            </a:r>
            <a:r>
              <a:rPr lang="en-US" sz="100" dirty="0"/>
              <a:t> </a:t>
            </a:r>
            <a:r>
              <a:rPr lang="en-US" dirty="0"/>
              <a:t>N</a:t>
            </a:r>
            <a:r>
              <a:rPr lang="en-US" sz="100" dirty="0"/>
              <a:t> </a:t>
            </a:r>
            <a:r>
              <a:rPr lang="en-US" dirty="0"/>
              <a:t>A</a:t>
            </a:r>
          </a:p>
          <a:p>
            <a:r>
              <a:rPr lang="en-US" dirty="0"/>
              <a:t>the identification of a person by examining bands on film that represent D</a:t>
            </a:r>
            <a:r>
              <a:rPr lang="en-US" sz="100" dirty="0"/>
              <a:t> </a:t>
            </a:r>
            <a:r>
              <a:rPr lang="en-US" dirty="0"/>
              <a:t>N</a:t>
            </a:r>
            <a:r>
              <a:rPr lang="en-US" sz="100" dirty="0"/>
              <a:t> </a:t>
            </a:r>
            <a:r>
              <a:rPr lang="en-US" dirty="0"/>
              <a:t>A fingerprints</a:t>
            </a:r>
          </a:p>
        </p:txBody>
      </p:sp>
      <p:pic>
        <p:nvPicPr>
          <p:cNvPr id="17" name="Content Placeholder 16" descr="A scientist examines bands on film which represent D N A fingerprints.">
            <a:extLst>
              <a:ext uri="{FF2B5EF4-FFF2-40B4-BE49-F238E27FC236}">
                <a16:creationId xmlns:a16="http://schemas.microsoft.com/office/drawing/2014/main" id="{332CEE32-CE7F-486A-A2BC-FD310FDD069E}"/>
              </a:ext>
            </a:extLst>
          </p:cNvPr>
          <p:cNvPicPr>
            <a:picLocks noGrp="1" noChangeAspect="1"/>
          </p:cNvPicPr>
          <p:nvPr>
            <p:ph sz="quarter" idx="14"/>
          </p:nvPr>
        </p:nvPicPr>
        <p:blipFill>
          <a:blip r:embed="rId2"/>
          <a:stretch>
            <a:fillRect/>
          </a:stretch>
        </p:blipFill>
        <p:spPr>
          <a:xfrm>
            <a:off x="5410200" y="1556327"/>
            <a:ext cx="3362575" cy="3335193"/>
          </a:xfrm>
          <a:prstGeom prst="rect">
            <a:avLst/>
          </a:prstGeom>
        </p:spPr>
      </p:pic>
      <p:sp>
        <p:nvSpPr>
          <p:cNvPr id="9" name="Content Placeholder 8"/>
          <p:cNvSpPr>
            <a:spLocks noGrp="1"/>
          </p:cNvSpPr>
          <p:nvPr>
            <p:ph sz="quarter" idx="15"/>
          </p:nvPr>
        </p:nvSpPr>
        <p:spPr>
          <a:xfrm>
            <a:off x="457200" y="5422900"/>
            <a:ext cx="8232775" cy="863600"/>
          </a:xfrm>
        </p:spPr>
        <p:txBody>
          <a:bodyPr/>
          <a:lstStyle/>
          <a:p>
            <a:pPr marL="432" indent="0">
              <a:buNone/>
            </a:pPr>
            <a:r>
              <a:rPr lang="en-US" b="1" dirty="0"/>
              <a:t>Learning Goal</a:t>
            </a:r>
            <a:r>
              <a:rPr lang="en-US" dirty="0"/>
              <a:t> Describe the preparation and uses of recombinant D</a:t>
            </a:r>
            <a:r>
              <a:rPr lang="en-US" sz="100" dirty="0"/>
              <a:t> </a:t>
            </a:r>
            <a:r>
              <a:rPr lang="en-US" dirty="0"/>
              <a:t>N</a:t>
            </a:r>
            <a:r>
              <a:rPr lang="en-US" sz="100" dirty="0"/>
              <a:t> </a:t>
            </a:r>
            <a:r>
              <a:rPr lang="en-US" dirty="0"/>
              <a:t>A.</a:t>
            </a:r>
          </a:p>
        </p:txBody>
      </p:sp>
    </p:spTree>
    <p:extLst>
      <p:ext uri="{BB962C8B-B14F-4D97-AF65-F5344CB8AC3E}">
        <p14:creationId xmlns:p14="http://schemas.microsoft.com/office/powerpoint/2010/main" val="27871801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70A3-7F87-4E8D-91B7-3B60303D7E75}"/>
              </a:ext>
            </a:extLst>
          </p:cNvPr>
          <p:cNvSpPr>
            <a:spLocks noGrp="1"/>
          </p:cNvSpPr>
          <p:nvPr>
            <p:ph type="title"/>
          </p:nvPr>
        </p:nvSpPr>
        <p:spPr/>
        <p:txBody>
          <a:bodyPr/>
          <a:lstStyle/>
          <a:p>
            <a:r>
              <a:rPr lang="en-IN" dirty="0"/>
              <a:t>Recombinant D</a:t>
            </a:r>
            <a:r>
              <a:rPr lang="en-IN" sz="100" dirty="0"/>
              <a:t> </a:t>
            </a:r>
            <a:r>
              <a:rPr lang="en-IN" dirty="0"/>
              <a:t>N</a:t>
            </a:r>
            <a:r>
              <a:rPr lang="en-IN" sz="100" dirty="0"/>
              <a:t> </a:t>
            </a:r>
            <a:r>
              <a:rPr lang="en-IN" dirty="0"/>
              <a:t>A </a:t>
            </a:r>
            <a:r>
              <a:rPr lang="en-IN" sz="2000" b="0" baseline="0" dirty="0"/>
              <a:t>(1 of 2)</a:t>
            </a:r>
          </a:p>
        </p:txBody>
      </p:sp>
      <p:sp>
        <p:nvSpPr>
          <p:cNvPr id="3" name="Content Placeholder 2">
            <a:extLst>
              <a:ext uri="{FF2B5EF4-FFF2-40B4-BE49-F238E27FC236}">
                <a16:creationId xmlns:a16="http://schemas.microsoft.com/office/drawing/2014/main" id="{F1092725-AB73-420F-8693-22AD11FE88AC}"/>
              </a:ext>
            </a:extLst>
          </p:cNvPr>
          <p:cNvSpPr>
            <a:spLocks noGrp="1"/>
          </p:cNvSpPr>
          <p:nvPr>
            <p:ph sz="quarter" idx="13"/>
          </p:nvPr>
        </p:nvSpPr>
        <p:spPr>
          <a:xfrm>
            <a:off x="457200" y="1556326"/>
            <a:ext cx="8377084" cy="4467955"/>
          </a:xfrm>
        </p:spPr>
        <p:txBody>
          <a:bodyPr/>
          <a:lstStyle/>
          <a:p>
            <a:pPr marL="432" indent="0">
              <a:buNone/>
            </a:pPr>
            <a:r>
              <a:rPr lang="en-US" dirty="0"/>
              <a:t>In preparing </a:t>
            </a:r>
            <a:r>
              <a:rPr lang="en-US" b="1" dirty="0"/>
              <a:t>recombinant D</a:t>
            </a:r>
            <a:r>
              <a:rPr lang="en-US" sz="100" b="1" baseline="0" dirty="0"/>
              <a:t> </a:t>
            </a:r>
            <a:r>
              <a:rPr lang="en-US" b="1" dirty="0"/>
              <a:t>N</a:t>
            </a:r>
            <a:r>
              <a:rPr lang="en-US" sz="100" b="1" baseline="0" dirty="0"/>
              <a:t> </a:t>
            </a:r>
            <a:r>
              <a:rPr lang="en-US" b="1" dirty="0"/>
              <a:t>A</a:t>
            </a:r>
            <a:r>
              <a:rPr lang="en-US" dirty="0"/>
              <a:t>,</a:t>
            </a:r>
          </a:p>
          <a:p>
            <a:r>
              <a:rPr lang="en-US" dirty="0"/>
              <a:t>a D</a:t>
            </a:r>
            <a:r>
              <a:rPr lang="en-US" sz="100" dirty="0"/>
              <a:t> </a:t>
            </a:r>
            <a:r>
              <a:rPr lang="en-US" dirty="0"/>
              <a:t>N</a:t>
            </a:r>
            <a:r>
              <a:rPr lang="en-US" sz="100" dirty="0"/>
              <a:t> </a:t>
            </a:r>
            <a:r>
              <a:rPr lang="en-US" dirty="0"/>
              <a:t>A fragment from one organism is combined with D</a:t>
            </a:r>
            <a:r>
              <a:rPr lang="en-US" sz="100" dirty="0"/>
              <a:t> </a:t>
            </a:r>
            <a:r>
              <a:rPr lang="en-US" dirty="0"/>
              <a:t>N</a:t>
            </a:r>
            <a:r>
              <a:rPr lang="en-US" sz="100" dirty="0"/>
              <a:t> </a:t>
            </a:r>
            <a:r>
              <a:rPr lang="en-US" dirty="0"/>
              <a:t>A from another</a:t>
            </a:r>
          </a:p>
          <a:p>
            <a:r>
              <a:rPr lang="en-US" dirty="0"/>
              <a:t>restriction enzymes are used to cleave a gene from a foreign D</a:t>
            </a:r>
            <a:r>
              <a:rPr lang="en-US" sz="100" dirty="0"/>
              <a:t> </a:t>
            </a:r>
            <a:r>
              <a:rPr lang="en-US" dirty="0"/>
              <a:t>N</a:t>
            </a:r>
            <a:r>
              <a:rPr lang="en-US" sz="100" dirty="0"/>
              <a:t> </a:t>
            </a:r>
            <a:r>
              <a:rPr lang="en-US" dirty="0"/>
              <a:t>A and open D</a:t>
            </a:r>
            <a:r>
              <a:rPr lang="en-US" sz="100" dirty="0"/>
              <a:t> </a:t>
            </a:r>
            <a:r>
              <a:rPr lang="en-US" dirty="0"/>
              <a:t>N</a:t>
            </a:r>
            <a:r>
              <a:rPr lang="en-US" sz="100" dirty="0"/>
              <a:t> </a:t>
            </a:r>
            <a:r>
              <a:rPr lang="en-US" dirty="0"/>
              <a:t>A plasmids in </a:t>
            </a:r>
            <a:r>
              <a:rPr lang="en-US" b="1" dirty="0"/>
              <a:t>Escherichia coli</a:t>
            </a:r>
          </a:p>
          <a:p>
            <a:r>
              <a:rPr lang="en-US" dirty="0"/>
              <a:t>D</a:t>
            </a:r>
            <a:r>
              <a:rPr lang="en-US" sz="100" dirty="0"/>
              <a:t> </a:t>
            </a:r>
            <a:r>
              <a:rPr lang="en-US" dirty="0"/>
              <a:t>N</a:t>
            </a:r>
            <a:r>
              <a:rPr lang="en-US" sz="100" dirty="0"/>
              <a:t> </a:t>
            </a:r>
            <a:r>
              <a:rPr lang="en-US" dirty="0"/>
              <a:t>A fragments are mixed with the plasmids in </a:t>
            </a:r>
            <a:r>
              <a:rPr lang="en-US" b="1" dirty="0"/>
              <a:t>E. coli</a:t>
            </a:r>
            <a:r>
              <a:rPr lang="en-US" dirty="0"/>
              <a:t> and the ends are joined by </a:t>
            </a:r>
            <a:r>
              <a:rPr lang="en-US" b="1" dirty="0"/>
              <a:t>ligase</a:t>
            </a:r>
          </a:p>
          <a:p>
            <a:r>
              <a:rPr lang="en-US" dirty="0"/>
              <a:t>the new gene in the altered D</a:t>
            </a:r>
            <a:r>
              <a:rPr lang="en-US" sz="100" dirty="0"/>
              <a:t> </a:t>
            </a:r>
            <a:r>
              <a:rPr lang="en-US" dirty="0"/>
              <a:t>N</a:t>
            </a:r>
            <a:r>
              <a:rPr lang="en-US" sz="100" dirty="0"/>
              <a:t> </a:t>
            </a:r>
            <a:r>
              <a:rPr lang="en-US" dirty="0"/>
              <a:t>A produces protein</a:t>
            </a:r>
            <a:endParaRPr lang="en-IN" dirty="0"/>
          </a:p>
        </p:txBody>
      </p:sp>
    </p:spTree>
    <p:extLst>
      <p:ext uri="{BB962C8B-B14F-4D97-AF65-F5344CB8AC3E}">
        <p14:creationId xmlns:p14="http://schemas.microsoft.com/office/powerpoint/2010/main" val="3328986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IN" dirty="0"/>
              <a:t>Recombinant D</a:t>
            </a:r>
            <a:r>
              <a:rPr lang="en-IN" sz="100" dirty="0"/>
              <a:t> </a:t>
            </a:r>
            <a:r>
              <a:rPr lang="en-IN" dirty="0"/>
              <a:t>N</a:t>
            </a:r>
            <a:r>
              <a:rPr lang="en-IN" sz="100" dirty="0"/>
              <a:t> </a:t>
            </a:r>
            <a:r>
              <a:rPr lang="en-IN" dirty="0"/>
              <a:t>A </a:t>
            </a:r>
            <a:r>
              <a:rPr lang="en-IN" sz="2000" b="0" dirty="0"/>
              <a:t>(2 of 2)</a:t>
            </a:r>
            <a:endParaRPr lang="en-IN" dirty="0"/>
          </a:p>
        </p:txBody>
      </p:sp>
      <p:sp>
        <p:nvSpPr>
          <p:cNvPr id="14" name="Content Placeholder 13"/>
          <p:cNvSpPr>
            <a:spLocks noGrp="1"/>
          </p:cNvSpPr>
          <p:nvPr>
            <p:ph sz="quarter" idx="13"/>
          </p:nvPr>
        </p:nvSpPr>
        <p:spPr>
          <a:xfrm>
            <a:off x="457200" y="1556327"/>
            <a:ext cx="3566160" cy="3096636"/>
          </a:xfrm>
        </p:spPr>
        <p:txBody>
          <a:bodyPr/>
          <a:lstStyle/>
          <a:p>
            <a:pPr marL="432" indent="0">
              <a:buNone/>
            </a:pPr>
            <a:r>
              <a:rPr lang="en-US" sz="2400" dirty="0"/>
              <a:t>Recombinant D</a:t>
            </a:r>
            <a:r>
              <a:rPr lang="en-US" sz="200" dirty="0"/>
              <a:t> </a:t>
            </a:r>
            <a:r>
              <a:rPr lang="en-US" sz="2400" dirty="0"/>
              <a:t>N</a:t>
            </a:r>
            <a:r>
              <a:rPr lang="en-US" sz="200" dirty="0"/>
              <a:t> </a:t>
            </a:r>
            <a:r>
              <a:rPr lang="en-US" sz="2400" dirty="0"/>
              <a:t>A is formed by placing a gene from another organism in a plasmid D</a:t>
            </a:r>
            <a:r>
              <a:rPr lang="en-US" sz="200" dirty="0"/>
              <a:t> </a:t>
            </a:r>
            <a:r>
              <a:rPr lang="en-US" sz="2400" dirty="0"/>
              <a:t>N</a:t>
            </a:r>
            <a:r>
              <a:rPr lang="en-US" sz="200" dirty="0"/>
              <a:t> </a:t>
            </a:r>
            <a:r>
              <a:rPr lang="en-US" sz="2400" dirty="0"/>
              <a:t>A of a bacterium. This causes the bacterium to produce a nonbacterial protein.</a:t>
            </a:r>
          </a:p>
        </p:txBody>
      </p:sp>
      <p:pic>
        <p:nvPicPr>
          <p:cNvPr id="16" name="Content Placeholder 15" descr="Circular D N A plasmids are found in bacterial cells, such as E coli. For long description in Notes pane, press F6.">
            <a:extLst>
              <a:ext uri="{FF2B5EF4-FFF2-40B4-BE49-F238E27FC236}">
                <a16:creationId xmlns:a16="http://schemas.microsoft.com/office/drawing/2014/main" id="{6C84C346-3D26-43A3-A047-15E537CB5707}"/>
              </a:ext>
            </a:extLst>
          </p:cNvPr>
          <p:cNvPicPr>
            <a:picLocks noGrp="1" noChangeAspect="1"/>
          </p:cNvPicPr>
          <p:nvPr>
            <p:ph sz="quarter" idx="14"/>
          </p:nvPr>
        </p:nvPicPr>
        <p:blipFill>
          <a:blip r:embed="rId3"/>
          <a:stretch>
            <a:fillRect/>
          </a:stretch>
        </p:blipFill>
        <p:spPr>
          <a:xfrm>
            <a:off x="4153200" y="1556327"/>
            <a:ext cx="4533600" cy="4273112"/>
          </a:xfrm>
          <a:prstGeom prst="rect">
            <a:avLst/>
          </a:prstGeom>
        </p:spPr>
      </p:pic>
    </p:spTree>
    <p:extLst>
      <p:ext uri="{BB962C8B-B14F-4D97-AF65-F5344CB8AC3E}">
        <p14:creationId xmlns:p14="http://schemas.microsoft.com/office/powerpoint/2010/main" val="24882643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Products of Recombinant D</a:t>
            </a:r>
            <a:r>
              <a:rPr lang="en-IN" sz="100" dirty="0"/>
              <a:t> </a:t>
            </a:r>
            <a:r>
              <a:rPr lang="en-IN" dirty="0"/>
              <a:t>N</a:t>
            </a:r>
            <a:r>
              <a:rPr lang="en-IN" sz="100" dirty="0"/>
              <a:t> </a:t>
            </a:r>
            <a:r>
              <a:rPr lang="en-IN" dirty="0"/>
              <a:t>A</a:t>
            </a:r>
          </a:p>
        </p:txBody>
      </p:sp>
      <p:sp>
        <p:nvSpPr>
          <p:cNvPr id="13" name="Content Placeholder 12"/>
          <p:cNvSpPr>
            <a:spLocks noGrp="1"/>
          </p:cNvSpPr>
          <p:nvPr>
            <p:ph sz="quarter" idx="13"/>
          </p:nvPr>
        </p:nvSpPr>
        <p:spPr>
          <a:xfrm>
            <a:off x="457200" y="1556327"/>
            <a:ext cx="6769100" cy="399473"/>
          </a:xfrm>
        </p:spPr>
        <p:txBody>
          <a:bodyPr/>
          <a:lstStyle/>
          <a:p>
            <a:pPr marL="432" indent="0">
              <a:buNone/>
            </a:pPr>
            <a:r>
              <a:rPr lang="en-US" b="1" dirty="0"/>
              <a:t>Table 17.10 </a:t>
            </a:r>
            <a:r>
              <a:rPr lang="en-US" dirty="0"/>
              <a:t>Therapeutic Products of Recombinant D</a:t>
            </a:r>
            <a:r>
              <a:rPr lang="en-US" sz="100" dirty="0"/>
              <a:t> </a:t>
            </a:r>
            <a:r>
              <a:rPr lang="en-US" dirty="0"/>
              <a:t>N</a:t>
            </a:r>
            <a:r>
              <a:rPr lang="en-US" sz="100" dirty="0"/>
              <a:t> </a:t>
            </a:r>
            <a:r>
              <a:rPr lang="en-US" dirty="0"/>
              <a:t>A</a:t>
            </a:r>
            <a:endParaRPr lang="en-IN" dirty="0"/>
          </a:p>
        </p:txBody>
      </p:sp>
      <p:graphicFrame>
        <p:nvGraphicFramePr>
          <p:cNvPr id="15" name="Content Placeholder 14"/>
          <p:cNvGraphicFramePr>
            <a:graphicFrameLocks noGrp="1"/>
          </p:cNvGraphicFramePr>
          <p:nvPr>
            <p:ph sz="quarter" idx="14"/>
            <p:extLst/>
          </p:nvPr>
        </p:nvGraphicFramePr>
        <p:xfrm>
          <a:off x="457200" y="2198688"/>
          <a:ext cx="8229600" cy="3962400"/>
        </p:xfrm>
        <a:graphic>
          <a:graphicData uri="http://schemas.openxmlformats.org/drawingml/2006/table">
            <a:tbl>
              <a:tblPr firstRow="1" bandRow="1">
                <a:tableStyleId>{2D5ABB26-0587-4C30-8999-92F81FD0307C}</a:tableStyleId>
              </a:tblPr>
              <a:tblGrid>
                <a:gridCol w="2794000">
                  <a:extLst>
                    <a:ext uri="{9D8B030D-6E8A-4147-A177-3AD203B41FA5}">
                      <a16:colId xmlns:a16="http://schemas.microsoft.com/office/drawing/2014/main" val="2910643756"/>
                    </a:ext>
                  </a:extLst>
                </a:gridCol>
                <a:gridCol w="5435600">
                  <a:extLst>
                    <a:ext uri="{9D8B030D-6E8A-4147-A177-3AD203B41FA5}">
                      <a16:colId xmlns:a16="http://schemas.microsoft.com/office/drawing/2014/main" val="504279873"/>
                    </a:ext>
                  </a:extLst>
                </a:gridCol>
              </a:tblGrid>
              <a:tr h="147393">
                <a:tc>
                  <a:txBody>
                    <a:bodyPr/>
                    <a:lstStyle/>
                    <a:p>
                      <a:r>
                        <a:rPr lang="en-IN" sz="1400" b="1" dirty="0">
                          <a:solidFill>
                            <a:schemeClr val="tx1"/>
                          </a:solidFill>
                        </a:rPr>
                        <a:t>Product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Therapeutic Use</a:t>
                      </a:r>
                      <a:endParaRPr lang="en-IN" sz="14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624485"/>
                  </a:ext>
                </a:extLst>
              </a:tr>
              <a:tr h="147393">
                <a:tc>
                  <a:txBody>
                    <a:bodyPr/>
                    <a:lstStyle/>
                    <a:p>
                      <a:r>
                        <a:rPr lang="en-IN" sz="1400" b="0" i="0" u="none" strike="noStrike" cap="none" baseline="0" dirty="0">
                          <a:solidFill>
                            <a:schemeClr val="tx1"/>
                          </a:solidFill>
                          <a:latin typeface="+mn-lt"/>
                          <a:ea typeface="+mn-ea"/>
                          <a:cs typeface="+mn-cs"/>
                          <a:sym typeface="Arial"/>
                        </a:rPr>
                        <a:t>Human insulin</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Treats diabetes</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601372"/>
                  </a:ext>
                </a:extLst>
              </a:tr>
              <a:tr h="147393">
                <a:tc>
                  <a:txBody>
                    <a:bodyPr/>
                    <a:lstStyle/>
                    <a:p>
                      <a:r>
                        <a:rPr lang="en-IN" sz="1400" b="0" i="0" u="none" strike="noStrike" cap="none" baseline="0" dirty="0">
                          <a:solidFill>
                            <a:schemeClr val="tx1"/>
                          </a:solidFill>
                          <a:latin typeface="+mn-lt"/>
                          <a:ea typeface="+mn-ea"/>
                          <a:cs typeface="+mn-cs"/>
                          <a:sym typeface="Arial"/>
                        </a:rPr>
                        <a:t>Erythropoietin (E</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P</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O)</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Treats anemia; stimulates production of erythrocytes</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004429"/>
                  </a:ext>
                </a:extLst>
              </a:tr>
              <a:tr h="147393">
                <a:tc>
                  <a:txBody>
                    <a:bodyPr/>
                    <a:lstStyle/>
                    <a:p>
                      <a:r>
                        <a:rPr lang="en-IN" sz="1400" b="0" i="0" u="none" strike="noStrike" cap="none" baseline="0" dirty="0">
                          <a:solidFill>
                            <a:schemeClr val="tx1"/>
                          </a:solidFill>
                          <a:latin typeface="+mn-lt"/>
                          <a:ea typeface="+mn-ea"/>
                          <a:cs typeface="+mn-cs"/>
                          <a:sym typeface="Arial"/>
                        </a:rPr>
                        <a:t>Human growth hormone (H</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G</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H)</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Stimulates growth</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94590"/>
                  </a:ext>
                </a:extLst>
              </a:tr>
              <a:tr h="147393">
                <a:tc>
                  <a:txBody>
                    <a:bodyPr/>
                    <a:lstStyle/>
                    <a:p>
                      <a:r>
                        <a:rPr lang="en-IN" sz="1400" b="0" i="0" u="none" strike="noStrike" cap="none" baseline="0" dirty="0">
                          <a:solidFill>
                            <a:schemeClr val="tx1"/>
                          </a:solidFill>
                          <a:latin typeface="+mn-lt"/>
                          <a:ea typeface="+mn-ea"/>
                          <a:cs typeface="+mn-cs"/>
                          <a:sym typeface="Arial"/>
                        </a:rPr>
                        <a:t>Interferon</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Treats cancer and viral disease</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6407104"/>
                  </a:ext>
                </a:extLst>
              </a:tr>
              <a:tr h="147393">
                <a:tc>
                  <a:txBody>
                    <a:bodyPr/>
                    <a:lstStyle/>
                    <a:p>
                      <a:r>
                        <a:rPr lang="en-IN" sz="1400" b="0" i="0" u="none" strike="noStrike" cap="none" baseline="0" dirty="0">
                          <a:solidFill>
                            <a:schemeClr val="tx1"/>
                          </a:solidFill>
                          <a:latin typeface="+mn-lt"/>
                          <a:ea typeface="+mn-ea"/>
                          <a:cs typeface="+mn-cs"/>
                          <a:sym typeface="Arial"/>
                        </a:rPr>
                        <a:t>Tumor necrosis factor (T</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N</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F)</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Destroys tumor cells</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093508"/>
                  </a:ext>
                </a:extLst>
              </a:tr>
              <a:tr h="147393">
                <a:tc>
                  <a:txBody>
                    <a:bodyPr/>
                    <a:lstStyle/>
                    <a:p>
                      <a:r>
                        <a:rPr lang="en-IN" sz="1400" b="0" i="0" u="none" strike="noStrike" cap="none" baseline="0" dirty="0">
                          <a:solidFill>
                            <a:schemeClr val="tx1"/>
                          </a:solidFill>
                          <a:latin typeface="+mn-lt"/>
                          <a:ea typeface="+mn-ea"/>
                          <a:cs typeface="+mn-cs"/>
                          <a:sym typeface="Arial"/>
                        </a:rPr>
                        <a:t>Monoclonal antibody</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Transports drugs needed to treat cancer and transplant rejection</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086125"/>
                  </a:ext>
                </a:extLst>
              </a:tr>
              <a:tr h="147393">
                <a:tc>
                  <a:txBody>
                    <a:bodyPr/>
                    <a:lstStyle/>
                    <a:p>
                      <a:r>
                        <a:rPr lang="en-IN" sz="1400" b="0" i="0" u="none" strike="noStrike" cap="none" baseline="0" dirty="0">
                          <a:solidFill>
                            <a:schemeClr val="tx1"/>
                          </a:solidFill>
                          <a:latin typeface="+mn-lt"/>
                          <a:ea typeface="+mn-ea"/>
                          <a:cs typeface="+mn-cs"/>
                          <a:sym typeface="Arial"/>
                        </a:rPr>
                        <a:t>Epidermal growth factor (E</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G</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F)</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Stimulates healing of wounds and burns</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608676"/>
                  </a:ext>
                </a:extLst>
              </a:tr>
              <a:tr h="147393">
                <a:tc>
                  <a:txBody>
                    <a:bodyPr/>
                    <a:lstStyle/>
                    <a:p>
                      <a:r>
                        <a:rPr lang="en-US" sz="1400" b="0" i="0" u="none" strike="noStrike" cap="none" baseline="0" dirty="0">
                          <a:solidFill>
                            <a:schemeClr val="tx1"/>
                          </a:solidFill>
                          <a:latin typeface="+mn-lt"/>
                          <a:ea typeface="+mn-ea"/>
                          <a:cs typeface="+mn-cs"/>
                          <a:sym typeface="Arial"/>
                        </a:rPr>
                        <a:t>Human blood clotting factor </a:t>
                      </a:r>
                      <a:r>
                        <a:rPr lang="en-US" sz="100" b="0" i="0" u="none" strike="noStrike" cap="none" baseline="0" dirty="0">
                          <a:solidFill>
                            <a:schemeClr val="tx1"/>
                          </a:solidFill>
                          <a:latin typeface="+mn-lt"/>
                          <a:ea typeface="+mn-ea"/>
                          <a:cs typeface="+mn-cs"/>
                          <a:sym typeface="Arial"/>
                        </a:rPr>
                        <a:t>eight</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Treats hemophilia; allows blood to clot normally</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255690"/>
                  </a:ext>
                </a:extLst>
              </a:tr>
              <a:tr h="147393">
                <a:tc>
                  <a:txBody>
                    <a:bodyPr/>
                    <a:lstStyle/>
                    <a:p>
                      <a:r>
                        <a:rPr lang="en-IN" sz="1400" b="0" i="0" u="none" strike="noStrike" cap="none" baseline="0" dirty="0">
                          <a:solidFill>
                            <a:schemeClr val="tx1"/>
                          </a:solidFill>
                          <a:latin typeface="+mn-lt"/>
                          <a:ea typeface="+mn-ea"/>
                          <a:cs typeface="+mn-cs"/>
                          <a:sym typeface="Arial"/>
                        </a:rPr>
                        <a:t>Interleukin</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Stimulates immune system; treats cancer</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3992590"/>
                  </a:ext>
                </a:extLst>
              </a:tr>
              <a:tr h="147393">
                <a:tc>
                  <a:txBody>
                    <a:bodyPr/>
                    <a:lstStyle/>
                    <a:p>
                      <a:r>
                        <a:rPr lang="en-IN" sz="1400" b="0" i="0" u="none" strike="noStrike" cap="none" baseline="0" dirty="0">
                          <a:solidFill>
                            <a:schemeClr val="tx1"/>
                          </a:solidFill>
                          <a:latin typeface="+mn-lt"/>
                          <a:ea typeface="+mn-ea"/>
                          <a:cs typeface="+mn-cs"/>
                          <a:sym typeface="Arial"/>
                        </a:rPr>
                        <a:t>Prourokinase</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u="none" strike="noStrike" cap="none" baseline="0" dirty="0">
                          <a:solidFill>
                            <a:schemeClr val="tx1"/>
                          </a:solidFill>
                          <a:latin typeface="+mn-lt"/>
                          <a:ea typeface="+mn-ea"/>
                          <a:cs typeface="+mn-cs"/>
                          <a:sym typeface="Arial"/>
                        </a:rPr>
                        <a:t>Destroys blood clots; treats myocardial infarctions</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4837854"/>
                  </a:ext>
                </a:extLst>
              </a:tr>
              <a:tr h="147393">
                <a:tc>
                  <a:txBody>
                    <a:bodyPr/>
                    <a:lstStyle/>
                    <a:p>
                      <a:r>
                        <a:rPr lang="en-IN" sz="1400" b="0" i="0" u="none" strike="noStrike" cap="none" baseline="0" dirty="0">
                          <a:solidFill>
                            <a:schemeClr val="tx1"/>
                          </a:solidFill>
                          <a:latin typeface="+mn-lt"/>
                          <a:ea typeface="+mn-ea"/>
                          <a:cs typeface="+mn-cs"/>
                          <a:sym typeface="Arial"/>
                        </a:rPr>
                        <a:t>Influenza vaccine</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Prevents influenza</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640222"/>
                  </a:ext>
                </a:extLst>
              </a:tr>
              <a:tr h="147393">
                <a:tc>
                  <a:txBody>
                    <a:bodyPr/>
                    <a:lstStyle/>
                    <a:p>
                      <a:r>
                        <a:rPr lang="en-IN" sz="1400" b="0" i="0" u="none" strike="noStrike" cap="none" baseline="0" dirty="0">
                          <a:solidFill>
                            <a:schemeClr val="tx1"/>
                          </a:solidFill>
                          <a:latin typeface="+mn-lt"/>
                          <a:ea typeface="+mn-ea"/>
                          <a:cs typeface="+mn-cs"/>
                          <a:sym typeface="Arial"/>
                        </a:rPr>
                        <a:t>Hepatitis B virus (H</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B</a:t>
                      </a:r>
                      <a:r>
                        <a:rPr lang="en-IN" sz="100" b="0" i="0" u="none" strike="noStrike" cap="none" baseline="0" dirty="0">
                          <a:solidFill>
                            <a:schemeClr val="tx1"/>
                          </a:solidFill>
                          <a:latin typeface="+mn-lt"/>
                          <a:ea typeface="+mn-ea"/>
                          <a:cs typeface="+mn-cs"/>
                          <a:sym typeface="Arial"/>
                        </a:rPr>
                        <a:t> </a:t>
                      </a:r>
                      <a:r>
                        <a:rPr lang="en-IN" sz="1400" b="0" i="0" u="none" strike="noStrike" cap="none" baseline="0" dirty="0">
                          <a:solidFill>
                            <a:schemeClr val="tx1"/>
                          </a:solidFill>
                          <a:latin typeface="+mn-lt"/>
                          <a:ea typeface="+mn-ea"/>
                          <a:cs typeface="+mn-cs"/>
                          <a:sym typeface="Arial"/>
                        </a:rPr>
                        <a:t>V) vaccine</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0" i="0" u="none" strike="noStrike" cap="none" baseline="0" dirty="0">
                          <a:solidFill>
                            <a:schemeClr val="tx1"/>
                          </a:solidFill>
                          <a:latin typeface="+mn-lt"/>
                          <a:ea typeface="+mn-ea"/>
                          <a:cs typeface="+mn-cs"/>
                          <a:sym typeface="Arial"/>
                        </a:rPr>
                        <a:t>Prevents viral hepatitis</a:t>
                      </a:r>
                      <a:endParaRPr lang="en-IN"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874646"/>
                  </a:ext>
                </a:extLst>
              </a:tr>
            </a:tbl>
          </a:graphicData>
        </a:graphic>
      </p:graphicFrame>
      <p:graphicFrame>
        <p:nvGraphicFramePr>
          <p:cNvPr id="16" name="Object 15">
            <a:extLst>
              <a:ext uri="{FF2B5EF4-FFF2-40B4-BE49-F238E27FC236}">
                <a16:creationId xmlns:a16="http://schemas.microsoft.com/office/drawing/2014/main" id="{CBD14B6D-B389-4FCF-93A6-E82590E699FE}"/>
              </a:ext>
              <a:ext uri="{C183D7F6-B498-43B3-948B-1728B52AA6E4}">
                <adec:decorative xmlns:adec="http://schemas.microsoft.com/office/drawing/2017/decorative" val="1"/>
              </a:ext>
            </a:extLst>
          </p:cNvPr>
          <p:cNvGraphicFramePr>
            <a:graphicFrameLocks noChangeAspect="1"/>
          </p:cNvGraphicFramePr>
          <p:nvPr>
            <p:extLst/>
          </p:nvPr>
        </p:nvGraphicFramePr>
        <p:xfrm>
          <a:off x="2761132" y="4708398"/>
          <a:ext cx="274075" cy="154606"/>
        </p:xfrm>
        <a:graphic>
          <a:graphicData uri="http://schemas.openxmlformats.org/presentationml/2006/ole">
            <mc:AlternateContent xmlns:mc="http://schemas.openxmlformats.org/markup-compatibility/2006">
              <mc:Choice xmlns:v="urn:schemas-microsoft-com:vml" Requires="v">
                <p:oleObj spid="_x0000_s27652" name="Equation" r:id="rId3" imgW="495000" imgH="279360" progId="Equation.DSMT4">
                  <p:embed/>
                </p:oleObj>
              </mc:Choice>
              <mc:Fallback>
                <p:oleObj name="Equation" r:id="rId3" imgW="495000" imgH="279360" progId="Equation.DSMT4">
                  <p:embed/>
                  <p:pic>
                    <p:nvPicPr>
                      <p:cNvPr id="16" name="Object 15">
                        <a:extLst>
                          <a:ext uri="{FF2B5EF4-FFF2-40B4-BE49-F238E27FC236}">
                            <a16:creationId xmlns:a16="http://schemas.microsoft.com/office/drawing/2014/main" id="{CBD14B6D-B389-4FCF-93A6-E82590E699FE}"/>
                          </a:ext>
                          <a:ext uri="{C183D7F6-B498-43B3-948B-1728B52AA6E4}">
                            <adec:decorative xmlns:adec="http://schemas.microsoft.com/office/drawing/2017/decorative" val="1"/>
                          </a:ext>
                        </a:extLst>
                      </p:cNvPr>
                      <p:cNvPicPr/>
                      <p:nvPr/>
                    </p:nvPicPr>
                    <p:blipFill>
                      <a:blip r:embed="rId4"/>
                      <a:stretch>
                        <a:fillRect/>
                      </a:stretch>
                    </p:blipFill>
                    <p:spPr>
                      <a:xfrm>
                        <a:off x="2761132" y="4708398"/>
                        <a:ext cx="274075" cy="154606"/>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5805668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Polymerase Chain Reaction</a:t>
            </a:r>
          </a:p>
        </p:txBody>
      </p:sp>
      <p:sp>
        <p:nvSpPr>
          <p:cNvPr id="13" name="Content Placeholder 12"/>
          <p:cNvSpPr>
            <a:spLocks noGrp="1"/>
          </p:cNvSpPr>
          <p:nvPr>
            <p:ph sz="quarter" idx="13"/>
          </p:nvPr>
        </p:nvSpPr>
        <p:spPr>
          <a:xfrm>
            <a:off x="457200" y="1556326"/>
            <a:ext cx="5372100" cy="4755573"/>
          </a:xfrm>
        </p:spPr>
        <p:txBody>
          <a:bodyPr/>
          <a:lstStyle/>
          <a:p>
            <a:pPr marL="432" indent="0">
              <a:buNone/>
            </a:pPr>
            <a:r>
              <a:rPr lang="en-US" sz="2400" dirty="0"/>
              <a:t>A </a:t>
            </a:r>
            <a:r>
              <a:rPr lang="en-US" sz="2400" b="1" dirty="0"/>
              <a:t>polymerase chain reaction (P</a:t>
            </a:r>
            <a:r>
              <a:rPr lang="en-US" sz="200" b="1" dirty="0"/>
              <a:t> </a:t>
            </a:r>
            <a:r>
              <a:rPr lang="en-US" sz="2400" b="1" dirty="0"/>
              <a:t>C</a:t>
            </a:r>
            <a:r>
              <a:rPr lang="en-US" sz="200" b="1" dirty="0"/>
              <a:t> </a:t>
            </a:r>
            <a:r>
              <a:rPr lang="en-US" sz="2400" b="1" dirty="0"/>
              <a:t>R)</a:t>
            </a:r>
          </a:p>
          <a:p>
            <a:r>
              <a:rPr lang="en-US" sz="2400" dirty="0"/>
              <a:t>made it possible to produce multiple copies of a D</a:t>
            </a:r>
            <a:r>
              <a:rPr lang="en-US" sz="200" dirty="0"/>
              <a:t> </a:t>
            </a:r>
            <a:r>
              <a:rPr lang="en-US" sz="2400" dirty="0"/>
              <a:t>N</a:t>
            </a:r>
            <a:r>
              <a:rPr lang="en-US" sz="200" dirty="0"/>
              <a:t> </a:t>
            </a:r>
            <a:r>
              <a:rPr lang="en-US" sz="2400" dirty="0"/>
              <a:t>A in a short time</a:t>
            </a:r>
          </a:p>
          <a:p>
            <a:r>
              <a:rPr lang="en-US" sz="2400" dirty="0"/>
              <a:t>separates the sample D</a:t>
            </a:r>
            <a:r>
              <a:rPr lang="en-US" sz="200" dirty="0"/>
              <a:t> </a:t>
            </a:r>
            <a:r>
              <a:rPr lang="en-US" sz="2400" dirty="0"/>
              <a:t>N</a:t>
            </a:r>
            <a:r>
              <a:rPr lang="en-US" sz="200" dirty="0"/>
              <a:t> </a:t>
            </a:r>
            <a:r>
              <a:rPr lang="en-US" sz="2400" dirty="0"/>
              <a:t>A strands by heating</a:t>
            </a:r>
          </a:p>
          <a:p>
            <a:r>
              <a:rPr lang="en-US" sz="2400" dirty="0"/>
              <a:t>mixes the separated strands with enzymes and nucleotides to form complementary strands</a:t>
            </a:r>
          </a:p>
          <a:p>
            <a:r>
              <a:rPr lang="en-US" sz="2400" dirty="0"/>
              <a:t>is repeated many times to produce a large sample of the D</a:t>
            </a:r>
            <a:r>
              <a:rPr lang="en-US" sz="200" dirty="0"/>
              <a:t> </a:t>
            </a:r>
            <a:r>
              <a:rPr lang="en-US" sz="2400" dirty="0"/>
              <a:t>N</a:t>
            </a:r>
            <a:r>
              <a:rPr lang="en-US" sz="200" dirty="0"/>
              <a:t> </a:t>
            </a:r>
            <a:r>
              <a:rPr lang="en-US" sz="2400" dirty="0"/>
              <a:t>A</a:t>
            </a:r>
            <a:endParaRPr lang="en-IN" sz="2400" dirty="0"/>
          </a:p>
        </p:txBody>
      </p:sp>
      <p:pic>
        <p:nvPicPr>
          <p:cNvPr id="15" name="Content Placeholder 14" descr="A D N A region to be copied is heated to separate the strands and then mixed with deoxyribonucleotides. In the first cycle, 2 new sets of the D N A region result. The D N A is then heated again, and in the second cycle, 4 new sets result.">
            <a:extLst>
              <a:ext uri="{FF2B5EF4-FFF2-40B4-BE49-F238E27FC236}">
                <a16:creationId xmlns:a16="http://schemas.microsoft.com/office/drawing/2014/main" id="{D07D92A6-4B1B-4C92-84DB-C4D7D44C0679}"/>
              </a:ext>
            </a:extLst>
          </p:cNvPr>
          <p:cNvPicPr>
            <a:picLocks noGrp="1" noChangeAspect="1"/>
          </p:cNvPicPr>
          <p:nvPr>
            <p:ph sz="quarter" idx="14"/>
          </p:nvPr>
        </p:nvPicPr>
        <p:blipFill>
          <a:blip r:embed="rId2"/>
          <a:stretch>
            <a:fillRect/>
          </a:stretch>
        </p:blipFill>
        <p:spPr>
          <a:xfrm>
            <a:off x="6003300" y="1556326"/>
            <a:ext cx="2810500" cy="4121253"/>
          </a:xfrm>
          <a:prstGeom prst="rect">
            <a:avLst/>
          </a:prstGeom>
        </p:spPr>
      </p:pic>
    </p:spTree>
    <p:extLst>
      <p:ext uri="{BB962C8B-B14F-4D97-AF65-F5344CB8AC3E}">
        <p14:creationId xmlns:p14="http://schemas.microsoft.com/office/powerpoint/2010/main" val="21406888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0CA1-723D-44BA-BEC2-ED1AE7427DED}"/>
              </a:ext>
            </a:extLst>
          </p:cNvPr>
          <p:cNvSpPr>
            <a:spLocks noGrp="1"/>
          </p:cNvSpPr>
          <p:nvPr>
            <p:ph type="title"/>
          </p:nvPr>
        </p:nvSpPr>
        <p:spPr/>
        <p:txBody>
          <a:bodyPr/>
          <a:lstStyle/>
          <a:p>
            <a:r>
              <a:rPr lang="en-IN" dirty="0"/>
              <a:t>Genetic Testing</a:t>
            </a:r>
          </a:p>
        </p:txBody>
      </p:sp>
      <p:sp>
        <p:nvSpPr>
          <p:cNvPr id="3" name="Content Placeholder 2">
            <a:extLst>
              <a:ext uri="{FF2B5EF4-FFF2-40B4-BE49-F238E27FC236}">
                <a16:creationId xmlns:a16="http://schemas.microsoft.com/office/drawing/2014/main" id="{F7DF4AF4-7C3A-4F85-96CD-AC9516248472}"/>
              </a:ext>
            </a:extLst>
          </p:cNvPr>
          <p:cNvSpPr>
            <a:spLocks noGrp="1"/>
          </p:cNvSpPr>
          <p:nvPr>
            <p:ph sz="quarter" idx="13"/>
          </p:nvPr>
        </p:nvSpPr>
        <p:spPr>
          <a:xfrm>
            <a:off x="457200" y="1556327"/>
            <a:ext cx="8229600" cy="1872673"/>
          </a:xfrm>
        </p:spPr>
        <p:txBody>
          <a:bodyPr/>
          <a:lstStyle/>
          <a:p>
            <a:pPr marL="432" indent="0">
              <a:buNone/>
            </a:pPr>
            <a:r>
              <a:rPr lang="en-US" sz="2400" dirty="0"/>
              <a:t>Polymerase chain reaction (P</a:t>
            </a:r>
            <a:r>
              <a:rPr lang="en-US" sz="100" dirty="0"/>
              <a:t> </a:t>
            </a:r>
            <a:r>
              <a:rPr lang="en-US" sz="2400" dirty="0"/>
              <a:t>C</a:t>
            </a:r>
            <a:r>
              <a:rPr lang="en-US" sz="100" dirty="0"/>
              <a:t> </a:t>
            </a:r>
            <a:r>
              <a:rPr lang="en-US" sz="2400" dirty="0"/>
              <a:t>R)</a:t>
            </a:r>
          </a:p>
          <a:p>
            <a:r>
              <a:rPr lang="en-US" sz="2400" dirty="0"/>
              <a:t>allows screening for defective genes</a:t>
            </a:r>
          </a:p>
          <a:p>
            <a:r>
              <a:rPr lang="en-US" sz="2400" dirty="0"/>
              <a:t>can be used to screen for genes associated with breast cancer</a:t>
            </a:r>
            <a:endParaRPr lang="en-IN" sz="2400" dirty="0"/>
          </a:p>
        </p:txBody>
      </p:sp>
      <p:sp>
        <p:nvSpPr>
          <p:cNvPr id="4" name="Content Placeholder 3">
            <a:extLst>
              <a:ext uri="{FF2B5EF4-FFF2-40B4-BE49-F238E27FC236}">
                <a16:creationId xmlns:a16="http://schemas.microsoft.com/office/drawing/2014/main" id="{7626AD73-FC70-49B6-BD0C-6795C2EDCF8F}"/>
              </a:ext>
            </a:extLst>
          </p:cNvPr>
          <p:cNvSpPr>
            <a:spLocks noGrp="1"/>
          </p:cNvSpPr>
          <p:nvPr>
            <p:ph sz="quarter" idx="14"/>
          </p:nvPr>
        </p:nvSpPr>
        <p:spPr>
          <a:xfrm>
            <a:off x="457200" y="3640737"/>
            <a:ext cx="7979434" cy="1137104"/>
          </a:xfrm>
        </p:spPr>
        <p:txBody>
          <a:bodyPr/>
          <a:lstStyle/>
          <a:p>
            <a:pPr marL="432" indent="0">
              <a:buNone/>
            </a:pPr>
            <a:r>
              <a:rPr lang="en-US" sz="2400" dirty="0"/>
              <a:t>Multiple defects in two known breast cancer genes, called B</a:t>
            </a:r>
            <a:r>
              <a:rPr lang="en-US" sz="100" dirty="0"/>
              <a:t> </a:t>
            </a:r>
            <a:r>
              <a:rPr lang="en-US" sz="2400" dirty="0"/>
              <a:t>R</a:t>
            </a:r>
            <a:r>
              <a:rPr lang="en-US" sz="100" dirty="0"/>
              <a:t> </a:t>
            </a:r>
            <a:r>
              <a:rPr lang="en-US" sz="2400" dirty="0"/>
              <a:t>C</a:t>
            </a:r>
            <a:r>
              <a:rPr lang="en-US" sz="100" dirty="0"/>
              <a:t> </a:t>
            </a:r>
            <a:r>
              <a:rPr lang="en-US" sz="2400" dirty="0"/>
              <a:t>A</a:t>
            </a:r>
            <a:r>
              <a:rPr lang="en-US" sz="100" baseline="0" dirty="0"/>
              <a:t> </a:t>
            </a:r>
            <a:r>
              <a:rPr lang="en-US" sz="2400" dirty="0"/>
              <a:t>1 and B</a:t>
            </a:r>
            <a:r>
              <a:rPr lang="en-US" sz="100" dirty="0"/>
              <a:t> </a:t>
            </a:r>
            <a:r>
              <a:rPr lang="en-US" sz="2400" dirty="0"/>
              <a:t>R</a:t>
            </a:r>
            <a:r>
              <a:rPr lang="en-US" sz="100" dirty="0"/>
              <a:t> </a:t>
            </a:r>
            <a:r>
              <a:rPr lang="en-US" sz="2400" dirty="0"/>
              <a:t>C</a:t>
            </a:r>
            <a:r>
              <a:rPr lang="en-US" sz="100" dirty="0"/>
              <a:t> </a:t>
            </a:r>
            <a:r>
              <a:rPr lang="en-US" sz="2400" dirty="0"/>
              <a:t>A</a:t>
            </a:r>
            <a:r>
              <a:rPr lang="en-US" sz="100" baseline="0" dirty="0"/>
              <a:t> </a:t>
            </a:r>
            <a:r>
              <a:rPr lang="en-US" sz="2400" dirty="0"/>
              <a:t>2, correlate to a higher risk of breast cancer.</a:t>
            </a:r>
            <a:endParaRPr lang="en-IN" sz="2400" dirty="0"/>
          </a:p>
        </p:txBody>
      </p:sp>
    </p:spTree>
    <p:extLst>
      <p:ext uri="{BB962C8B-B14F-4D97-AF65-F5344CB8AC3E}">
        <p14:creationId xmlns:p14="http://schemas.microsoft.com/office/powerpoint/2010/main" val="21131682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D</a:t>
            </a:r>
            <a:r>
              <a:rPr lang="en-US" sz="200" dirty="0"/>
              <a:t> </a:t>
            </a:r>
            <a:r>
              <a:rPr lang="en-US" dirty="0"/>
              <a:t>N</a:t>
            </a:r>
            <a:r>
              <a:rPr lang="en-US" sz="200" dirty="0"/>
              <a:t> </a:t>
            </a:r>
            <a:r>
              <a:rPr lang="en-US" dirty="0"/>
              <a:t>A Fingerprinting</a:t>
            </a:r>
            <a:endParaRPr lang="en-IN" dirty="0"/>
          </a:p>
        </p:txBody>
      </p:sp>
      <p:sp>
        <p:nvSpPr>
          <p:cNvPr id="14" name="Content Placeholder 13"/>
          <p:cNvSpPr>
            <a:spLocks noGrp="1"/>
          </p:cNvSpPr>
          <p:nvPr>
            <p:ph sz="quarter" idx="13"/>
          </p:nvPr>
        </p:nvSpPr>
        <p:spPr>
          <a:xfrm>
            <a:off x="457200" y="1556327"/>
            <a:ext cx="4800600" cy="4082473"/>
          </a:xfrm>
        </p:spPr>
        <p:txBody>
          <a:bodyPr/>
          <a:lstStyle/>
          <a:p>
            <a:pPr marL="432" indent="0">
              <a:buNone/>
            </a:pPr>
            <a:r>
              <a:rPr lang="en-US" sz="2400" dirty="0"/>
              <a:t>In </a:t>
            </a:r>
            <a:r>
              <a:rPr lang="en-US" sz="2400" b="1" dirty="0"/>
              <a:t>D</a:t>
            </a:r>
            <a:r>
              <a:rPr lang="en-US" sz="200" b="1" dirty="0"/>
              <a:t> </a:t>
            </a:r>
            <a:r>
              <a:rPr lang="en-US" sz="2400" b="1" dirty="0"/>
              <a:t>N</a:t>
            </a:r>
            <a:r>
              <a:rPr lang="en-US" sz="200" b="1" dirty="0"/>
              <a:t> </a:t>
            </a:r>
            <a:r>
              <a:rPr lang="en-US" sz="2400" b="1" dirty="0"/>
              <a:t>A fingerprinting</a:t>
            </a:r>
            <a:r>
              <a:rPr lang="en-US" sz="2400" dirty="0"/>
              <a:t>,</a:t>
            </a:r>
          </a:p>
          <a:p>
            <a:r>
              <a:rPr lang="en-US" sz="2400" dirty="0"/>
              <a:t>restriction enzymes cut a D</a:t>
            </a:r>
            <a:r>
              <a:rPr lang="en-US" sz="200" dirty="0"/>
              <a:t> </a:t>
            </a:r>
            <a:r>
              <a:rPr lang="en-US" sz="2400" dirty="0"/>
              <a:t>N</a:t>
            </a:r>
            <a:r>
              <a:rPr lang="en-US" sz="200" dirty="0"/>
              <a:t> </a:t>
            </a:r>
            <a:r>
              <a:rPr lang="en-US" sz="2400" dirty="0"/>
              <a:t>A sample into smaller fragments</a:t>
            </a:r>
          </a:p>
          <a:p>
            <a:r>
              <a:rPr lang="en-US" sz="2400" dirty="0"/>
              <a:t>the sample is placed on a gel and separated using electrophoresis</a:t>
            </a:r>
          </a:p>
          <a:p>
            <a:r>
              <a:rPr lang="en-US" sz="2400" dirty="0"/>
              <a:t>the banding pattern on the gel is called a D</a:t>
            </a:r>
            <a:r>
              <a:rPr lang="en-US" sz="200" dirty="0"/>
              <a:t> </a:t>
            </a:r>
            <a:r>
              <a:rPr lang="en-US" sz="2400" dirty="0"/>
              <a:t>N</a:t>
            </a:r>
            <a:r>
              <a:rPr lang="en-US" sz="200" dirty="0"/>
              <a:t> </a:t>
            </a:r>
            <a:r>
              <a:rPr lang="en-US" sz="2400" dirty="0"/>
              <a:t>A fingerprint and is unique to each individual</a:t>
            </a:r>
          </a:p>
        </p:txBody>
      </p:sp>
      <p:pic>
        <p:nvPicPr>
          <p:cNvPr id="16" name="Content Placeholder 15" descr="A scientist examines bands on film which represent D N A fingerprints.">
            <a:extLst>
              <a:ext uri="{FF2B5EF4-FFF2-40B4-BE49-F238E27FC236}">
                <a16:creationId xmlns:a16="http://schemas.microsoft.com/office/drawing/2014/main" id="{332CEE32-CE7F-486A-A2BC-FD310FDD069E}"/>
              </a:ext>
            </a:extLst>
          </p:cNvPr>
          <p:cNvPicPr>
            <a:picLocks noGrp="1" noChangeAspect="1"/>
          </p:cNvPicPr>
          <p:nvPr>
            <p:ph sz="quarter" idx="14"/>
          </p:nvPr>
        </p:nvPicPr>
        <p:blipFill>
          <a:blip r:embed="rId2"/>
          <a:stretch>
            <a:fillRect/>
          </a:stretch>
        </p:blipFill>
        <p:spPr>
          <a:xfrm>
            <a:off x="5593190" y="1556326"/>
            <a:ext cx="3093610" cy="3068418"/>
          </a:xfrm>
          <a:prstGeom prst="rect">
            <a:avLst/>
          </a:prstGeom>
        </p:spPr>
      </p:pic>
    </p:spTree>
    <p:extLst>
      <p:ext uri="{BB962C8B-B14F-4D97-AF65-F5344CB8AC3E}">
        <p14:creationId xmlns:p14="http://schemas.microsoft.com/office/powerpoint/2010/main" val="26364442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089F-1DF6-4D21-A6E5-BAE13737DAAB}"/>
              </a:ext>
            </a:extLst>
          </p:cNvPr>
          <p:cNvSpPr>
            <a:spLocks noGrp="1"/>
          </p:cNvSpPr>
          <p:nvPr>
            <p:ph type="title"/>
          </p:nvPr>
        </p:nvSpPr>
        <p:spPr/>
        <p:txBody>
          <a:bodyPr/>
          <a:lstStyle/>
          <a:p>
            <a:r>
              <a:rPr lang="en-IN" dirty="0"/>
              <a:t>The Human Genome</a:t>
            </a:r>
          </a:p>
        </p:txBody>
      </p:sp>
      <p:sp>
        <p:nvSpPr>
          <p:cNvPr id="3" name="Content Placeholder 2">
            <a:extLst>
              <a:ext uri="{FF2B5EF4-FFF2-40B4-BE49-F238E27FC236}">
                <a16:creationId xmlns:a16="http://schemas.microsoft.com/office/drawing/2014/main" id="{BCF883CF-2F13-4F80-B5AC-7CD660A6153F}"/>
              </a:ext>
            </a:extLst>
          </p:cNvPr>
          <p:cNvSpPr>
            <a:spLocks noGrp="1"/>
          </p:cNvSpPr>
          <p:nvPr>
            <p:ph sz="quarter" idx="13"/>
          </p:nvPr>
        </p:nvSpPr>
        <p:spPr>
          <a:xfrm>
            <a:off x="457200" y="1556327"/>
            <a:ext cx="8229600" cy="2636982"/>
          </a:xfrm>
        </p:spPr>
        <p:txBody>
          <a:bodyPr/>
          <a:lstStyle/>
          <a:p>
            <a:pPr marL="432" indent="0">
              <a:buNone/>
            </a:pPr>
            <a:r>
              <a:rPr lang="en-US" sz="2400" dirty="0"/>
              <a:t>The Human Genome Project</a:t>
            </a:r>
          </a:p>
          <a:p>
            <a:r>
              <a:rPr lang="en-US" sz="2400" dirty="0"/>
              <a:t>was completed in 2003 and showed that our D</a:t>
            </a:r>
            <a:r>
              <a:rPr lang="en-US" sz="100" dirty="0"/>
              <a:t> </a:t>
            </a:r>
            <a:r>
              <a:rPr lang="en-US" sz="2400" dirty="0"/>
              <a:t>N</a:t>
            </a:r>
            <a:r>
              <a:rPr lang="en-US" sz="100" dirty="0"/>
              <a:t> </a:t>
            </a:r>
            <a:r>
              <a:rPr lang="en-US" sz="2400" dirty="0"/>
              <a:t>A is composed of 3 billion bases and 21 000 genes coding for protein, which represents only 3% of the total D</a:t>
            </a:r>
            <a:r>
              <a:rPr lang="en-US" sz="100" dirty="0"/>
              <a:t> </a:t>
            </a:r>
            <a:r>
              <a:rPr lang="en-US" sz="2400" dirty="0"/>
              <a:t>N</a:t>
            </a:r>
            <a:r>
              <a:rPr lang="en-US" sz="100" dirty="0"/>
              <a:t> </a:t>
            </a:r>
            <a:r>
              <a:rPr lang="en-US" sz="2400" dirty="0"/>
              <a:t>A</a:t>
            </a:r>
          </a:p>
          <a:p>
            <a:r>
              <a:rPr lang="en-US" sz="2400" dirty="0"/>
              <a:t>has since identified stretches of D</a:t>
            </a:r>
            <a:r>
              <a:rPr lang="en-US" sz="100" dirty="0"/>
              <a:t> </a:t>
            </a:r>
            <a:r>
              <a:rPr lang="en-US" sz="2400" dirty="0"/>
              <a:t>N</a:t>
            </a:r>
            <a:r>
              <a:rPr lang="en-US" sz="100" dirty="0"/>
              <a:t> </a:t>
            </a:r>
            <a:r>
              <a:rPr lang="en-US" sz="2400" dirty="0"/>
              <a:t>A that code for other R</a:t>
            </a:r>
            <a:r>
              <a:rPr lang="en-US" sz="100" dirty="0"/>
              <a:t> </a:t>
            </a:r>
            <a:r>
              <a:rPr lang="en-US" sz="2400" dirty="0"/>
              <a:t>N</a:t>
            </a:r>
            <a:r>
              <a:rPr lang="en-US" sz="100" dirty="0"/>
              <a:t> </a:t>
            </a:r>
            <a:r>
              <a:rPr lang="en-US" sz="2400" dirty="0"/>
              <a:t>A molecules</a:t>
            </a:r>
            <a:endParaRPr lang="en-IN" sz="2400" dirty="0"/>
          </a:p>
        </p:txBody>
      </p:sp>
      <p:sp>
        <p:nvSpPr>
          <p:cNvPr id="4" name="Content Placeholder 3">
            <a:extLst>
              <a:ext uri="{FF2B5EF4-FFF2-40B4-BE49-F238E27FC236}">
                <a16:creationId xmlns:a16="http://schemas.microsoft.com/office/drawing/2014/main" id="{D232B3F8-524B-43C8-8BF9-F80DD501F4AC}"/>
              </a:ext>
            </a:extLst>
          </p:cNvPr>
          <p:cNvSpPr>
            <a:spLocks noGrp="1"/>
          </p:cNvSpPr>
          <p:nvPr>
            <p:ph sz="quarter" idx="14"/>
          </p:nvPr>
        </p:nvSpPr>
        <p:spPr>
          <a:xfrm>
            <a:off x="457199" y="4351220"/>
            <a:ext cx="8502073" cy="1948996"/>
          </a:xfrm>
        </p:spPr>
        <p:txBody>
          <a:bodyPr/>
          <a:lstStyle/>
          <a:p>
            <a:pPr marL="432" indent="0">
              <a:buNone/>
            </a:pPr>
            <a:r>
              <a:rPr lang="en-US" sz="2400" dirty="0"/>
              <a:t>Much of our D</a:t>
            </a:r>
            <a:r>
              <a:rPr lang="en-US" sz="100" dirty="0"/>
              <a:t> </a:t>
            </a:r>
            <a:r>
              <a:rPr lang="en-US" sz="2400" dirty="0"/>
              <a:t>N</a:t>
            </a:r>
            <a:r>
              <a:rPr lang="en-US" sz="100" dirty="0"/>
              <a:t> </a:t>
            </a:r>
            <a:r>
              <a:rPr lang="en-US" sz="2400" dirty="0"/>
              <a:t>A</a:t>
            </a:r>
          </a:p>
          <a:p>
            <a:r>
              <a:rPr lang="en-US" sz="2400" dirty="0"/>
              <a:t>regulates genes and serves as recognition sites for proteins</a:t>
            </a:r>
          </a:p>
          <a:p>
            <a:r>
              <a:rPr lang="en-US" sz="2400" dirty="0"/>
              <a:t>has been assigned a function leading to understanding errors in D</a:t>
            </a:r>
            <a:r>
              <a:rPr lang="en-US" sz="100" dirty="0"/>
              <a:t> </a:t>
            </a:r>
            <a:r>
              <a:rPr lang="en-US" sz="2400" dirty="0"/>
              <a:t>N</a:t>
            </a:r>
            <a:r>
              <a:rPr lang="en-US" sz="100" dirty="0"/>
              <a:t> </a:t>
            </a:r>
            <a:r>
              <a:rPr lang="en-US" sz="2400" dirty="0"/>
              <a:t>A replication, transcription, or regulation</a:t>
            </a:r>
            <a:endParaRPr lang="en-IN" sz="2400" dirty="0"/>
          </a:p>
        </p:txBody>
      </p:sp>
    </p:spTree>
    <p:extLst>
      <p:ext uri="{BB962C8B-B14F-4D97-AF65-F5344CB8AC3E}">
        <p14:creationId xmlns:p14="http://schemas.microsoft.com/office/powerpoint/2010/main" val="19368151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98CD-9591-4182-9E3B-A0D122994AC9}"/>
              </a:ext>
            </a:extLst>
          </p:cNvPr>
          <p:cNvSpPr>
            <a:spLocks noGrp="1"/>
          </p:cNvSpPr>
          <p:nvPr>
            <p:ph type="title"/>
          </p:nvPr>
        </p:nvSpPr>
        <p:spPr/>
        <p:txBody>
          <a:bodyPr/>
          <a:lstStyle/>
          <a:p>
            <a:r>
              <a:rPr lang="en-IN" dirty="0"/>
              <a:t>Learning Check</a:t>
            </a:r>
          </a:p>
        </p:txBody>
      </p:sp>
      <p:sp>
        <p:nvSpPr>
          <p:cNvPr id="3" name="Content Placeholder 2">
            <a:extLst>
              <a:ext uri="{FF2B5EF4-FFF2-40B4-BE49-F238E27FC236}">
                <a16:creationId xmlns:a16="http://schemas.microsoft.com/office/drawing/2014/main" id="{974247B8-3AA0-4503-BE59-B174CACC76B4}"/>
              </a:ext>
            </a:extLst>
          </p:cNvPr>
          <p:cNvSpPr>
            <a:spLocks noGrp="1"/>
          </p:cNvSpPr>
          <p:nvPr>
            <p:ph sz="quarter" idx="13"/>
          </p:nvPr>
        </p:nvSpPr>
        <p:spPr/>
        <p:txBody>
          <a:bodyPr/>
          <a:lstStyle/>
          <a:p>
            <a:pPr marL="432" indent="0">
              <a:buNone/>
            </a:pPr>
            <a:r>
              <a:rPr lang="en-US" dirty="0"/>
              <a:t>Recombinant D</a:t>
            </a:r>
            <a:r>
              <a:rPr lang="en-US" sz="100" dirty="0"/>
              <a:t> </a:t>
            </a:r>
            <a:r>
              <a:rPr lang="en-US" dirty="0"/>
              <a:t>N</a:t>
            </a:r>
            <a:r>
              <a:rPr lang="en-US" sz="100" dirty="0"/>
              <a:t> </a:t>
            </a:r>
            <a:r>
              <a:rPr lang="en-US" dirty="0"/>
              <a:t>A technology requires the use of</a:t>
            </a:r>
          </a:p>
          <a:p>
            <a:pPr marL="432" indent="0">
              <a:buNone/>
            </a:pPr>
            <a:r>
              <a:rPr lang="en-US" dirty="0">
                <a:solidFill>
                  <a:schemeClr val="tx2"/>
                </a:solidFill>
              </a:rPr>
              <a:t>A. </a:t>
            </a:r>
            <a:r>
              <a:rPr lang="en-US" dirty="0"/>
              <a:t>yeast</a:t>
            </a:r>
          </a:p>
          <a:p>
            <a:pPr marL="432" indent="0">
              <a:buNone/>
            </a:pPr>
            <a:r>
              <a:rPr lang="en-US" dirty="0">
                <a:solidFill>
                  <a:schemeClr val="tx2"/>
                </a:solidFill>
              </a:rPr>
              <a:t>B. </a:t>
            </a:r>
            <a:r>
              <a:rPr lang="en-US" dirty="0"/>
              <a:t>cell walls</a:t>
            </a:r>
          </a:p>
          <a:p>
            <a:pPr marL="432" indent="0">
              <a:buNone/>
            </a:pPr>
            <a:r>
              <a:rPr lang="en-US" dirty="0">
                <a:solidFill>
                  <a:schemeClr val="tx2"/>
                </a:solidFill>
              </a:rPr>
              <a:t>C. </a:t>
            </a:r>
            <a:r>
              <a:rPr lang="en-US" dirty="0"/>
              <a:t>endoplasmic reticulum</a:t>
            </a:r>
          </a:p>
          <a:p>
            <a:pPr marL="432" indent="0">
              <a:buNone/>
            </a:pPr>
            <a:r>
              <a:rPr lang="en-US" dirty="0">
                <a:solidFill>
                  <a:schemeClr val="tx2"/>
                </a:solidFill>
              </a:rPr>
              <a:t>D. </a:t>
            </a:r>
            <a:r>
              <a:rPr lang="en-US" dirty="0"/>
              <a:t>ribosomes</a:t>
            </a:r>
          </a:p>
          <a:p>
            <a:pPr marL="432" indent="0">
              <a:buNone/>
            </a:pPr>
            <a:r>
              <a:rPr lang="en-US" dirty="0">
                <a:solidFill>
                  <a:schemeClr val="tx2"/>
                </a:solidFill>
              </a:rPr>
              <a:t>E. </a:t>
            </a:r>
            <a:r>
              <a:rPr lang="en-US" dirty="0"/>
              <a:t>restriction enzymes and plasmids</a:t>
            </a:r>
            <a:endParaRPr lang="en-IN" dirty="0"/>
          </a:p>
        </p:txBody>
      </p:sp>
    </p:spTree>
    <p:extLst>
      <p:ext uri="{BB962C8B-B14F-4D97-AF65-F5344CB8AC3E}">
        <p14:creationId xmlns:p14="http://schemas.microsoft.com/office/powerpoint/2010/main" val="127235037"/>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484211-144B-4695-91C4-BDB7E58CCE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AFCB3F-2FFA-4FCD-AA68-C87A4F71C5F4}">
  <ds:schemaRefs>
    <ds:schemaRef ds:uri="http://schemas.microsoft.com/office/2006/metadata/properties"/>
    <ds:schemaRef ds:uri="7c1bd8dc-4e40-424f-a15f-9ffcd522197f"/>
    <ds:schemaRef ds:uri="http://purl.org/dc/elements/1.1/"/>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125ffc9-2c56-435e-8267-1393444907b2"/>
    <ds:schemaRef ds:uri="http://purl.org/dc/dcmitype/"/>
  </ds:schemaRefs>
</ds:datastoreItem>
</file>

<file path=customXml/itemProps3.xml><?xml version="1.0" encoding="utf-8"?>
<ds:datastoreItem xmlns:ds="http://schemas.openxmlformats.org/officeDocument/2006/customXml" ds:itemID="{CACA0C04-DDFF-4209-8CD2-C6F4C4451D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35889</TotalTime>
  <Words>10644</Words>
  <Application>Microsoft Office PowerPoint</Application>
  <PresentationFormat>On-screen Show (4:3)</PresentationFormat>
  <Paragraphs>843</Paragraphs>
  <Slides>115</Slides>
  <Notes>29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115</vt:i4>
      </vt:variant>
    </vt:vector>
  </HeadingPairs>
  <TitlesOfParts>
    <vt:vector size="124" baseType="lpstr">
      <vt:lpstr>ＭＳ Ｐゴシック</vt:lpstr>
      <vt:lpstr>Arial</vt:lpstr>
      <vt:lpstr>Noto Sans Symbols</vt:lpstr>
      <vt:lpstr>Times New Roman</vt:lpstr>
      <vt:lpstr>Verdana</vt:lpstr>
      <vt:lpstr>Wingdings</vt:lpstr>
      <vt:lpstr>508 Lecture</vt:lpstr>
      <vt:lpstr>2_508 Lecture</vt:lpstr>
      <vt:lpstr>Equation</vt:lpstr>
      <vt:lpstr>Chemistry: An Introduction to General, Organic, and Biological Chemistry</vt:lpstr>
      <vt:lpstr>Nucleic Acids and Protein Synthesis</vt:lpstr>
      <vt:lpstr>17.1 Components of Nucleic Acids</vt:lpstr>
      <vt:lpstr>Bases</vt:lpstr>
      <vt:lpstr>D N A and R N A Bases</vt:lpstr>
      <vt:lpstr>Pentose Sugars</vt:lpstr>
      <vt:lpstr>Nucleosides (1 of 2)</vt:lpstr>
      <vt:lpstr>Nucleosides (2 of 2)</vt:lpstr>
      <vt:lpstr>Nucleotides (1 of 2)</vt:lpstr>
      <vt:lpstr>Nucleotides (2 of 2)</vt:lpstr>
      <vt:lpstr>Components in D N A and R N A</vt:lpstr>
      <vt:lpstr>Naming Nucleosides and Nucleotides (1 of 2)</vt:lpstr>
      <vt:lpstr>Naming Nucleosides and Nucleotides (2 of 2)</vt:lpstr>
      <vt:lpstr>Learning Check 1</vt:lpstr>
      <vt:lpstr>Solution 1</vt:lpstr>
      <vt:lpstr>Learning Check 2</vt:lpstr>
      <vt:lpstr>Solution 2</vt:lpstr>
      <vt:lpstr>17.2 Primary Structure of Nucleic Acids</vt:lpstr>
      <vt:lpstr>Nucleic Acid Structure (1 of 2)</vt:lpstr>
      <vt:lpstr>Nucleic Acid Structure (2 of 2)</vt:lpstr>
      <vt:lpstr>Learning Check 1</vt:lpstr>
      <vt:lpstr>Solution 1 (1 of 2)</vt:lpstr>
      <vt:lpstr>Solution 1 (2 of 2)</vt:lpstr>
      <vt:lpstr>Nucleic Acid Sequence</vt:lpstr>
      <vt:lpstr>Learning Check 2</vt:lpstr>
      <vt:lpstr>Solution 2</vt:lpstr>
      <vt:lpstr>Learning Check 3</vt:lpstr>
      <vt:lpstr>Solution 3</vt:lpstr>
      <vt:lpstr>17.3 D N A Double Helix and Replication</vt:lpstr>
      <vt:lpstr>D N A Base Pairs</vt:lpstr>
      <vt:lpstr>James Watson and Francis Crick</vt:lpstr>
      <vt:lpstr>Complementary Base Pairs</vt:lpstr>
      <vt:lpstr>D N A Double Helix (1 of 2)</vt:lpstr>
      <vt:lpstr>D N A Double Helix (2 of 2)</vt:lpstr>
      <vt:lpstr>Learning Check 1</vt:lpstr>
      <vt:lpstr>Solution 1</vt:lpstr>
      <vt:lpstr>D N A Replication (1 of 3)</vt:lpstr>
      <vt:lpstr>D N A Replication (2 of 3)</vt:lpstr>
      <vt:lpstr>D N A Replication (3 of 3)</vt:lpstr>
      <vt:lpstr>Learning Check 2</vt:lpstr>
      <vt:lpstr>Solution 2</vt:lpstr>
      <vt:lpstr>17.4 R N A and Transcription</vt:lpstr>
      <vt:lpstr>R N A and the Genetic Code</vt:lpstr>
      <vt:lpstr>Types of R N A</vt:lpstr>
      <vt:lpstr>Types of R N A in Humans</vt:lpstr>
      <vt:lpstr>t R N A</vt:lpstr>
      <vt:lpstr>Protein Synthesis (1 of 2)</vt:lpstr>
      <vt:lpstr>Protein Synthesis (2 of 2)</vt:lpstr>
      <vt:lpstr>Protein Synthesis: Transcription</vt:lpstr>
      <vt:lpstr>R N A Polymerase</vt:lpstr>
      <vt:lpstr>Learning Check 1</vt:lpstr>
      <vt:lpstr>Solution 1</vt:lpstr>
      <vt:lpstr>17.5 The Genetic Code and Protein Synthesis</vt:lpstr>
      <vt:lpstr>Genetic Code (1 of 2)</vt:lpstr>
      <vt:lpstr>Genetic Code (2 of 2)</vt:lpstr>
      <vt:lpstr>Codons in m R N A: The Genetic Code for Amino Acids</vt:lpstr>
      <vt:lpstr>Codons and Amino Acids</vt:lpstr>
      <vt:lpstr>Learning Check 1</vt:lpstr>
      <vt:lpstr>Solution 1</vt:lpstr>
      <vt:lpstr>Activation of t R N A</vt:lpstr>
      <vt:lpstr>Initiation and Chain Elongation (1 of 2)</vt:lpstr>
      <vt:lpstr>Initiation and Chain Elongation (2 of 2)</vt:lpstr>
      <vt:lpstr>Translocation and Chain Elongation</vt:lpstr>
      <vt:lpstr>Protein Synthesis: Translation</vt:lpstr>
      <vt:lpstr>Chain Termination</vt:lpstr>
      <vt:lpstr>Termination</vt:lpstr>
      <vt:lpstr>Steps in Protein Synthesis</vt:lpstr>
      <vt:lpstr>Complementary Sequences in D N A, m R N A, t R N A, and Peptides</vt:lpstr>
      <vt:lpstr>Learning Check 2</vt:lpstr>
      <vt:lpstr>Solution 2</vt:lpstr>
      <vt:lpstr>Learning Check 3</vt:lpstr>
      <vt:lpstr>Solution 3</vt:lpstr>
      <vt:lpstr>Chemistry Link to Health: Many Antibiotics Inhibit Protein Synthesis</vt:lpstr>
      <vt:lpstr>Learning Check 4</vt:lpstr>
      <vt:lpstr>Solution 4</vt:lpstr>
      <vt:lpstr>17.6 Genetic Mutations</vt:lpstr>
      <vt:lpstr>Mutations (1 of 2)</vt:lpstr>
      <vt:lpstr>Mutations (2 of 2)</vt:lpstr>
      <vt:lpstr>Types of Mutations</vt:lpstr>
      <vt:lpstr>Normal D N A and Protein Synthesis</vt:lpstr>
      <vt:lpstr>Point Mutation</vt:lpstr>
      <vt:lpstr>Deletion Mutation</vt:lpstr>
      <vt:lpstr>Insertion Mutation</vt:lpstr>
      <vt:lpstr>Effect of Mutations</vt:lpstr>
      <vt:lpstr>Genetic Diseases (1 of 4)</vt:lpstr>
      <vt:lpstr>Genetic Diseases (2 of 4)</vt:lpstr>
      <vt:lpstr>Genetic Diseases (3 of 4)</vt:lpstr>
      <vt:lpstr>Genetic Diseases (4 of 4)</vt:lpstr>
      <vt:lpstr>Learning Check 1</vt:lpstr>
      <vt:lpstr>Solution 1</vt:lpstr>
      <vt:lpstr>17.7 Recombinant D N A</vt:lpstr>
      <vt:lpstr>Recombinant D N A (1 of 2)</vt:lpstr>
      <vt:lpstr>Recombinant D N A (2 of 2)</vt:lpstr>
      <vt:lpstr>Products of Recombinant D N A</vt:lpstr>
      <vt:lpstr>Polymerase Chain Reaction</vt:lpstr>
      <vt:lpstr>Genetic Testing</vt:lpstr>
      <vt:lpstr>D N A Fingerprinting</vt:lpstr>
      <vt:lpstr>The Human Genome</vt:lpstr>
      <vt:lpstr>Learning Check</vt:lpstr>
      <vt:lpstr>Solution</vt:lpstr>
      <vt:lpstr>17.8 Viruses</vt:lpstr>
      <vt:lpstr>Viruses (1 of 2)</vt:lpstr>
      <vt:lpstr>Some Diseases Caused by Viruses</vt:lpstr>
      <vt:lpstr>Viruses (2 of 2)</vt:lpstr>
      <vt:lpstr>Viral Infection</vt:lpstr>
      <vt:lpstr>Reverse Transcription (1 of 2)</vt:lpstr>
      <vt:lpstr>Reverse Transcription (2 of 2)</vt:lpstr>
      <vt:lpstr>H I V and A I D S</vt:lpstr>
      <vt:lpstr>A I D S Treatment (1 of 2)</vt:lpstr>
      <vt:lpstr>A I D S Treatment (2 of 2)</vt:lpstr>
      <vt:lpstr>Learning Check</vt:lpstr>
      <vt:lpstr>Solution</vt:lpstr>
      <vt:lpstr>Chemistry Link to Health: Cancer (1 of 2)</vt:lpstr>
      <vt:lpstr>Chemistry Link to Health: Cancer (2 of 2)</vt:lpstr>
      <vt:lpstr>Nucleic Acids and Protein Synthesis—Concept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dc:description>
  <cp:lastModifiedBy>Mascotti, David P.</cp:lastModifiedBy>
  <cp:revision>579</cp:revision>
  <dcterms:modified xsi:type="dcterms:W3CDTF">2025-04-09T14:55:13Z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4922700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